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303" r:id="rId3"/>
    <p:sldId id="322" r:id="rId4"/>
    <p:sldId id="304" r:id="rId5"/>
    <p:sldId id="298" r:id="rId6"/>
    <p:sldId id="323" r:id="rId7"/>
    <p:sldId id="294" r:id="rId8"/>
    <p:sldId id="264" r:id="rId9"/>
    <p:sldId id="296" r:id="rId10"/>
    <p:sldId id="295" r:id="rId11"/>
    <p:sldId id="276" r:id="rId12"/>
    <p:sldId id="278" r:id="rId13"/>
    <p:sldId id="282" r:id="rId14"/>
    <p:sldId id="284" r:id="rId15"/>
    <p:sldId id="297" r:id="rId16"/>
    <p:sldId id="301" r:id="rId17"/>
    <p:sldId id="315" r:id="rId18"/>
    <p:sldId id="321" r:id="rId19"/>
    <p:sldId id="320" r:id="rId20"/>
    <p:sldId id="302" r:id="rId21"/>
    <p:sldId id="309" r:id="rId22"/>
    <p:sldId id="311" r:id="rId23"/>
    <p:sldId id="314" r:id="rId24"/>
    <p:sldId id="312" r:id="rId25"/>
    <p:sldId id="316" r:id="rId26"/>
    <p:sldId id="317" r:id="rId27"/>
    <p:sldId id="31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2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8371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837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837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8375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376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838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F758211-8C68-4FFA-A5A6-6BB302EE04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12D97-FB2C-4197-BD12-3E8BA8DD6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2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75F23-DADD-48F5-8CF8-DF4E8CF88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53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71B3B-144F-4D8A-842E-63049540B2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02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EC0B2-74E4-416A-AA2C-E141ECB1CA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17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DA2C0-C3CF-4A17-A5D8-314C57B3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51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F5088-70C4-4320-A6BF-3234CC516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58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20082-D6A9-4F6C-A249-1915DB653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06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FB02C-5224-4122-97F8-1A75455CE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39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2D84-E37C-4412-BA9F-F67A95C42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794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50DF-C328-4D69-A0E0-7EA29AC09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46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en-US" altLang="en-US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B68BF8-5AA8-447A-BE59-878F44C3E0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Honors Biology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/>
              <a:t>Designing Controlled Experiments for Honors Biology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Hold constant all other variables.</a:t>
            </a:r>
            <a:endParaRPr lang="en-US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b="1"/>
              <a:t>Example:</a:t>
            </a:r>
            <a:r>
              <a:rPr lang="en-US" altLang="en-US" sz="2800"/>
              <a:t>  Both groups of plants (experimental and control group) were exposed to the same intensity of light for the same duration each day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Specifically list some things you need to hold constant between the two groups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/>
            </a:r>
            <a:br>
              <a:rPr lang="en-US" altLang="en-US" b="1"/>
            </a:br>
            <a:endParaRPr lang="en-US" altLang="en-US" b="1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Identify the control group.  </a:t>
            </a:r>
            <a:endParaRPr lang="en-US" altLang="en-US" b="1" i="1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/>
              <a:t>It may help to think of the control group as a point of reference.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/>
              <a:t>Example: The group of 5 dwarf pea plants sprayed with the solvent water, served as the control group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What will you compare to to see what happened?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Make quantitative measurements.</a:t>
            </a:r>
            <a:endParaRPr lang="en-US" altLang="en-US" b="1" i="1">
              <a:latin typeface="Franklin Gothic Heavy" panose="020B09030201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/>
              <a:t>Example:  A ruler was used to measure the heights of both control and experimental plants at intervals of three days for a month following the spraying of both groups.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Be as specific and numerical as possible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Say what tool you will use to measure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Verify the experimental results</a:t>
            </a:r>
            <a:endParaRPr lang="en-US" altLang="en-US" b="1" i="1">
              <a:latin typeface="Franklin Gothic Heavy" panose="020B09030201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800"/>
              <a:t>Example:  This experiment was repeated three times to verify or confirm the results.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One way to verify is for you or others to repeat your experiment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You can also verify by using a large sample size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In this class we will verify by doing the same experiment 6 times at once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Statistically analyze the results.</a:t>
            </a: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325687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/>
              <a:t>Example:  The results of three trials were averaged.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3600" b="1">
                <a:solidFill>
                  <a:schemeClr val="hlink"/>
                </a:solidFill>
                <a:latin typeface="Bradley Hand ITC" panose="03070402050302030203" pitchFamily="66" charset="0"/>
              </a:rPr>
              <a:t>You can do Chi squared, average, find the rate, whatever is appropriate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600" b="1">
              <a:solidFill>
                <a:schemeClr val="hlink"/>
              </a:solidFill>
              <a:latin typeface="Bradley Hand ITC" panose="03070402050302030203" pitchFamily="66" charset="0"/>
            </a:endParaRP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859088" y="4500563"/>
          <a:ext cx="31908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Chart" r:id="rId3" imgW="3191113" imgH="1809988" progId="MSGraph.Chart.8">
                  <p:embed followColorScheme="full"/>
                </p:oleObj>
              </mc:Choice>
              <mc:Fallback>
                <p:oleObj name="Chart" r:id="rId3" imgW="3191113" imgH="1809988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500563"/>
                        <a:ext cx="31908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Relate the expected results to the hypothesis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/>
              <a:t>Example:  If the plants sprayed with gibberellin experienced greater growth over the 30 day period the hypothesis would be supported.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Is your hypothesis true or false?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Don’t have any conclusion that isn’t what your experiment is set up to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does the study of Biology involve?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Levels of Organization in Biology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Biosphere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Ecosystems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     Communities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      Populations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           Organisms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                Organs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                              Tissues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                         Cells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	                    Organelles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			                         Molecules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measurements used in different types of Biology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Always Use metric</a:t>
            </a:r>
          </a:p>
          <a:p>
            <a:pPr lvl="1"/>
            <a:r>
              <a:rPr lang="en-US" altLang="en-US" sz="2400"/>
              <a:t>Kilogram, Liter, Meter, Celsius</a:t>
            </a:r>
          </a:p>
          <a:p>
            <a:r>
              <a:rPr lang="en-US" altLang="en-US" sz="2800"/>
              <a:t>Prefixes always the same – YOU MUST KNOW</a:t>
            </a:r>
          </a:p>
          <a:p>
            <a:pPr lvl="1"/>
            <a:r>
              <a:rPr lang="en-US" altLang="en-US" sz="2400"/>
              <a:t>Kilo</a:t>
            </a:r>
          </a:p>
          <a:p>
            <a:pPr lvl="1"/>
            <a:r>
              <a:rPr lang="en-US" altLang="en-US" sz="2400"/>
              <a:t>Centi</a:t>
            </a:r>
          </a:p>
          <a:p>
            <a:pPr lvl="1"/>
            <a:r>
              <a:rPr lang="en-US" altLang="en-US" sz="2400"/>
              <a:t>Milli</a:t>
            </a:r>
          </a:p>
          <a:p>
            <a:pPr lvl="1"/>
            <a:r>
              <a:rPr lang="en-US" altLang="en-US" sz="2400"/>
              <a:t>Micro</a:t>
            </a:r>
          </a:p>
          <a:p>
            <a:pPr lvl="1"/>
            <a:r>
              <a:rPr lang="en-US" altLang="en-US" sz="2400"/>
              <a:t>Nano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Biology is the application of science to living things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SO….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What is Alive??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Reasoning</a:t>
            </a:r>
          </a:p>
        </p:txBody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2093913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Inductive – specific observations lead to general principles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Discovery Science, Ex:  Cell theory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Must not confuse observation and inference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800"/>
              <a:t>Deductive – general principles lead to specific results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Hypothesis based – If…then predictions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Requires correct experimentation 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Referred to as the Scientific Method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&#10;01_02_CNL.jpg                                                  003738C8101                            BDA6617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7063"/>
            <a:ext cx="6477000" cy="623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/>
              <a:t>Some properties of life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324600" y="2667000"/>
            <a:ext cx="21336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(c) Response to the   </a:t>
            </a:r>
            <a:br>
              <a:rPr kumimoji="1" lang="en-US" altLang="en-US" sz="1600" b="1">
                <a:latin typeface="Arial" panose="020B0604020202020204" pitchFamily="34" charset="0"/>
              </a:rPr>
            </a:br>
            <a:r>
              <a:rPr kumimoji="1" lang="en-US" altLang="en-US" sz="1600" b="1">
                <a:latin typeface="Arial" panose="020B0604020202020204" pitchFamily="34" charset="0"/>
              </a:rPr>
              <a:t>     environment</a:t>
            </a:r>
            <a:endParaRPr kumimoji="1" lang="en-US" altLang="en-US" sz="1600">
              <a:latin typeface="Arial" panose="020B0604020202020204" pitchFamily="34" charset="0"/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828800" y="27432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(a) Order</a:t>
            </a:r>
            <a:r>
              <a:rPr kumimoji="1" lang="en-US" altLang="en-US" sz="1600">
                <a:latin typeface="Arial" panose="020B0604020202020204" pitchFamily="34" charset="0"/>
              </a:rPr>
              <a:t> - Cells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00200" y="5257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(d) Regulation</a:t>
            </a:r>
            <a:r>
              <a:rPr kumimoji="1" lang="en-US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6858000" y="60960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(g) Reproduction</a:t>
            </a:r>
            <a:r>
              <a:rPr kumimoji="1" lang="en-US" altLang="en-US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3581400" y="6019800"/>
            <a:ext cx="1841500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(f) Growth and  </a:t>
            </a:r>
            <a:br>
              <a:rPr kumimoji="1" lang="en-US" altLang="en-US" sz="1600" b="1">
                <a:latin typeface="Arial" panose="020B0604020202020204" pitchFamily="34" charset="0"/>
              </a:rPr>
            </a:br>
            <a:r>
              <a:rPr kumimoji="1" lang="en-US" altLang="en-US" sz="1600" b="1">
                <a:latin typeface="Arial" panose="020B0604020202020204" pitchFamily="34" charset="0"/>
              </a:rPr>
              <a:t>    development</a:t>
            </a:r>
            <a:endParaRPr kumimoji="1" lang="en-US" altLang="en-US" sz="1600">
              <a:latin typeface="Arial" panose="020B0604020202020204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962400" y="2362200"/>
            <a:ext cx="1981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(b) Evolutionary </a:t>
            </a:r>
            <a:br>
              <a:rPr kumimoji="1" lang="en-US" altLang="en-US" sz="1600" b="1">
                <a:latin typeface="Arial" panose="020B0604020202020204" pitchFamily="34" charset="0"/>
              </a:rPr>
            </a:br>
            <a:r>
              <a:rPr kumimoji="1" lang="en-US" altLang="en-US" sz="1600" b="1">
                <a:latin typeface="Arial" panose="020B0604020202020204" pitchFamily="34" charset="0"/>
              </a:rPr>
              <a:t>     </a:t>
            </a:r>
            <a:r>
              <a:rPr kumimoji="1" lang="en-US" altLang="en-US" sz="1200" b="1">
                <a:latin typeface="Arial" panose="020B0604020202020204" pitchFamily="34" charset="0"/>
              </a:rPr>
              <a:t> </a:t>
            </a:r>
            <a:r>
              <a:rPr kumimoji="1" lang="en-US" altLang="en-US" sz="1600" b="1">
                <a:latin typeface="Arial" panose="020B0604020202020204" pitchFamily="34" charset="0"/>
              </a:rPr>
              <a:t>adaptation </a:t>
            </a:r>
            <a:endParaRPr kumimoji="1" lang="en-US" altLang="en-US" sz="1600">
              <a:latin typeface="Arial" panose="020B0604020202020204" pitchFamily="34" charset="0"/>
            </a:endParaRP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886200" y="4953000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1" lang="en-US" altLang="en-US" sz="1600" b="1">
                <a:latin typeface="Arial" panose="020B0604020202020204" pitchFamily="34" charset="0"/>
              </a:rPr>
              <a:t>(e) Energy  processing</a:t>
            </a:r>
            <a:r>
              <a:rPr kumimoji="1" lang="en-US" altLang="en-US" sz="16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11250"/>
          </a:xfrm>
        </p:spPr>
        <p:txBody>
          <a:bodyPr/>
          <a:lstStyle/>
          <a:p>
            <a:r>
              <a:rPr lang="en-US" altLang="en-US" sz="3600"/>
              <a:t>Unity and diversity in the orchid family</a:t>
            </a:r>
          </a:p>
        </p:txBody>
      </p:sp>
      <p:pic>
        <p:nvPicPr>
          <p:cNvPr id="77827" name="Picture 3" descr="01_19_UP.jpg                                                   0017E8D6RKaul-4                        B9EC3DD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81158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/>
              <a:t>Drawers of diversity</a:t>
            </a:r>
          </a:p>
        </p:txBody>
      </p:sp>
      <p:pic>
        <p:nvPicPr>
          <p:cNvPr id="79875" name="Picture 3" descr="01_13_UP.jpg                                                   0017E8D6RKaul-4                        B9EC3DD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Documents and Settings\Compaq_Owner\My Documents\My Pictures\01_14ClassifyingLife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Domains</a:t>
            </a:r>
          </a:p>
        </p:txBody>
      </p:sp>
      <p:pic>
        <p:nvPicPr>
          <p:cNvPr id="80900" name="Picture 4" descr="C:\Documents and Settings\Compaq_Owner\My Documents\My Pictures\01_05bDomainArchaea_UP.jpg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5488" y="1708150"/>
            <a:ext cx="5167312" cy="349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736725" y="56721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524000" y="5097463"/>
            <a:ext cx="3749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4000"/>
              <a:t>Archea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ancient prokaryotes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extremophiles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Compaq_Owner\My Documents\My Pictures\01_05bDomainArchaea_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28688"/>
            <a:ext cx="6934200" cy="46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127125" y="5367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203325" y="5543550"/>
            <a:ext cx="3509963" cy="176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2800"/>
              <a:t>Archea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ancient prokaryotes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extremophiles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58229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 sz="4000"/>
              <a:t>Bacteria</a:t>
            </a: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/>
              <a:t>Prokaryotes</a:t>
            </a:r>
          </a:p>
          <a:p>
            <a:pPr lvl="2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</a:pPr>
            <a:r>
              <a:rPr lang="en-US" altLang="en-US"/>
              <a:t>Diverse and ubiquitous </a:t>
            </a:r>
          </a:p>
          <a:p>
            <a:pPr lvl="3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None/>
            </a:pPr>
            <a:r>
              <a:rPr lang="en-US" altLang="en-US"/>
              <a:t>		(I love that word)</a:t>
            </a:r>
          </a:p>
          <a:p>
            <a:endParaRPr lang="en-US" altLang="en-US"/>
          </a:p>
        </p:txBody>
      </p:sp>
      <p:pic>
        <p:nvPicPr>
          <p:cNvPr id="86020" name="Picture 4" descr="C:\Documents and Settings\Compaq_Owner\My Documents\My Pictures\DomainBacteria_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89250"/>
            <a:ext cx="1043940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Compaq_Owner\My Documents\My Pictures\01_05cDomainEukarya_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16050"/>
            <a:ext cx="685800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85800" y="0"/>
            <a:ext cx="82296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4000"/>
              <a:t>Eukarya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Eukaryotes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en-US"/>
              <a:t>Four Kingdoms – protists, fungi, plantae, and animalia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457200"/>
            <a:ext cx="7793037" cy="12192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Deductive reasoning requires experimentation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algn="ctr"/>
            <a:r>
              <a:rPr lang="en-US" altLang="en-US"/>
              <a:t>A campground example of hypothesis-based inquiry</a:t>
            </a:r>
          </a:p>
        </p:txBody>
      </p:sp>
      <p:grpSp>
        <p:nvGrpSpPr>
          <p:cNvPr id="72707" name="Group 1027"/>
          <p:cNvGrpSpPr>
            <a:grpSpLocks/>
          </p:cNvGrpSpPr>
          <p:nvPr/>
        </p:nvGrpSpPr>
        <p:grpSpPr bwMode="auto">
          <a:xfrm>
            <a:off x="1828800" y="1219200"/>
            <a:ext cx="5715000" cy="5630863"/>
            <a:chOff x="1432" y="768"/>
            <a:chExt cx="3176" cy="3328"/>
          </a:xfrm>
        </p:grpSpPr>
        <p:pic>
          <p:nvPicPr>
            <p:cNvPr id="72708" name="Picture 1028" descr="01_25_CL.jpg                                                   0017E8D6RKaul-4                        B9EC3DD1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768"/>
              <a:ext cx="3154" cy="3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709" name="Group 1029"/>
            <p:cNvGrpSpPr>
              <a:grpSpLocks/>
            </p:cNvGrpSpPr>
            <p:nvPr/>
          </p:nvGrpSpPr>
          <p:grpSpPr bwMode="auto">
            <a:xfrm>
              <a:off x="1432" y="1086"/>
              <a:ext cx="3176" cy="3010"/>
              <a:chOff x="1432" y="1086"/>
              <a:chExt cx="3176" cy="3010"/>
            </a:xfrm>
          </p:grpSpPr>
          <p:sp>
            <p:nvSpPr>
              <p:cNvPr id="72710" name="Text Box 1030"/>
              <p:cNvSpPr txBox="1">
                <a:spLocks noChangeArrowheads="1"/>
              </p:cNvSpPr>
              <p:nvPr/>
            </p:nvSpPr>
            <p:spPr bwMode="auto">
              <a:xfrm>
                <a:off x="2633" y="1086"/>
                <a:ext cx="600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Observations</a:t>
                </a:r>
              </a:p>
            </p:txBody>
          </p:sp>
          <p:sp>
            <p:nvSpPr>
              <p:cNvPr id="72711" name="Text Box 1031"/>
              <p:cNvSpPr txBox="1">
                <a:spLocks noChangeArrowheads="1"/>
              </p:cNvSpPr>
              <p:nvPr/>
            </p:nvSpPr>
            <p:spPr bwMode="auto">
              <a:xfrm>
                <a:off x="2592" y="1711"/>
                <a:ext cx="672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Questions</a:t>
                </a:r>
              </a:p>
            </p:txBody>
          </p:sp>
          <p:sp>
            <p:nvSpPr>
              <p:cNvPr id="72712" name="Text Box 1032"/>
              <p:cNvSpPr txBox="1">
                <a:spLocks noChangeArrowheads="1"/>
              </p:cNvSpPr>
              <p:nvPr/>
            </p:nvSpPr>
            <p:spPr bwMode="auto">
              <a:xfrm>
                <a:off x="1632" y="1967"/>
                <a:ext cx="86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lnSpc>
                    <a:spcPts val="1600"/>
                  </a:lnSpc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Hypothesis # 1:</a:t>
                </a:r>
                <a:br>
                  <a:rPr kumimoji="1" lang="en-US" altLang="en-US" sz="1200">
                    <a:latin typeface="Arial" panose="020B0604020202020204" pitchFamily="34" charset="0"/>
                  </a:rPr>
                </a:br>
                <a:r>
                  <a:rPr kumimoji="1" lang="en-US" altLang="en-US" sz="1200">
                    <a:latin typeface="Arial" panose="020B0604020202020204" pitchFamily="34" charset="0"/>
                  </a:rPr>
                  <a:t>Dead batteries</a:t>
                </a:r>
              </a:p>
            </p:txBody>
          </p:sp>
          <p:sp>
            <p:nvSpPr>
              <p:cNvPr id="72713" name="Text Box 1033"/>
              <p:cNvSpPr txBox="1">
                <a:spLocks noChangeArrowheads="1"/>
              </p:cNvSpPr>
              <p:nvPr/>
            </p:nvSpPr>
            <p:spPr bwMode="auto">
              <a:xfrm>
                <a:off x="3352" y="1977"/>
                <a:ext cx="86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lnSpc>
                    <a:spcPts val="1600"/>
                  </a:lnSpc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Hypothesis # 2:</a:t>
                </a:r>
                <a:br>
                  <a:rPr kumimoji="1" lang="en-US" altLang="en-US" sz="1200">
                    <a:latin typeface="Arial" panose="020B0604020202020204" pitchFamily="34" charset="0"/>
                  </a:rPr>
                </a:br>
                <a:r>
                  <a:rPr kumimoji="1" lang="en-US" altLang="en-US" sz="1200">
                    <a:latin typeface="Arial" panose="020B0604020202020204" pitchFamily="34" charset="0"/>
                  </a:rPr>
                  <a:t>Burnt-out bulb</a:t>
                </a:r>
              </a:p>
            </p:txBody>
          </p:sp>
          <p:sp>
            <p:nvSpPr>
              <p:cNvPr id="72714" name="Text Box 1034"/>
              <p:cNvSpPr txBox="1">
                <a:spLocks noChangeArrowheads="1"/>
              </p:cNvSpPr>
              <p:nvPr/>
            </p:nvSpPr>
            <p:spPr bwMode="auto">
              <a:xfrm>
                <a:off x="1616" y="2399"/>
                <a:ext cx="1016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altLang="en-US" sz="1200">
                    <a:latin typeface="Arial" panose="020B0604020202020204" pitchFamily="34" charset="0"/>
                  </a:rPr>
                  <a:t>Prediction:</a:t>
                </a:r>
              </a:p>
              <a:p>
                <a:pPr eaLnBrk="0" hangingPunct="0">
                  <a:lnSpc>
                    <a:spcPts val="1400"/>
                  </a:lnSpc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Replacing batteries</a:t>
                </a:r>
              </a:p>
              <a:p>
                <a:pPr eaLnBrk="0" hangingPunct="0"/>
                <a:r>
                  <a:rPr kumimoji="1" lang="en-US" altLang="en-US" sz="1200">
                    <a:latin typeface="Arial" panose="020B0604020202020204" pitchFamily="34" charset="0"/>
                  </a:rPr>
                  <a:t>will fix problem</a:t>
                </a:r>
              </a:p>
            </p:txBody>
          </p:sp>
          <p:sp>
            <p:nvSpPr>
              <p:cNvPr id="72715" name="Text Box 1035"/>
              <p:cNvSpPr txBox="1">
                <a:spLocks noChangeArrowheads="1"/>
              </p:cNvSpPr>
              <p:nvPr/>
            </p:nvSpPr>
            <p:spPr bwMode="auto">
              <a:xfrm>
                <a:off x="3384" y="2390"/>
                <a:ext cx="864" cy="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eaLnBrk="0" hangingPunct="0"/>
                <a:r>
                  <a:rPr kumimoji="1" lang="en-US" altLang="en-US" sz="1200">
                    <a:latin typeface="Arial" panose="020B0604020202020204" pitchFamily="34" charset="0"/>
                  </a:rPr>
                  <a:t>Prediction:</a:t>
                </a:r>
              </a:p>
              <a:p>
                <a:pPr eaLnBrk="0" hangingPunct="0">
                  <a:lnSpc>
                    <a:spcPts val="1400"/>
                  </a:lnSpc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Replacing bulb</a:t>
                </a:r>
              </a:p>
              <a:p>
                <a:pPr eaLnBrk="0" hangingPunct="0"/>
                <a:r>
                  <a:rPr kumimoji="1" lang="en-US" altLang="en-US" sz="1200">
                    <a:latin typeface="Arial" panose="020B0604020202020204" pitchFamily="34" charset="0"/>
                  </a:rPr>
                  <a:t>will fix problem</a:t>
                </a:r>
              </a:p>
            </p:txBody>
          </p:sp>
          <p:sp>
            <p:nvSpPr>
              <p:cNvPr id="72716" name="Text Box 1036"/>
              <p:cNvSpPr txBox="1">
                <a:spLocks noChangeArrowheads="1"/>
              </p:cNvSpPr>
              <p:nvPr/>
            </p:nvSpPr>
            <p:spPr bwMode="auto">
              <a:xfrm>
                <a:off x="1624" y="3240"/>
                <a:ext cx="864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Test prediction </a:t>
                </a:r>
              </a:p>
            </p:txBody>
          </p:sp>
          <p:sp>
            <p:nvSpPr>
              <p:cNvPr id="72717" name="Text Box 1037"/>
              <p:cNvSpPr txBox="1">
                <a:spLocks noChangeArrowheads="1"/>
              </p:cNvSpPr>
              <p:nvPr/>
            </p:nvSpPr>
            <p:spPr bwMode="auto">
              <a:xfrm>
                <a:off x="3064" y="3934"/>
                <a:ext cx="1544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Test does not falsify hypothesis</a:t>
                </a:r>
              </a:p>
            </p:txBody>
          </p:sp>
          <p:sp>
            <p:nvSpPr>
              <p:cNvPr id="72718" name="Text Box 1038"/>
              <p:cNvSpPr txBox="1">
                <a:spLocks noChangeArrowheads="1"/>
              </p:cNvSpPr>
              <p:nvPr/>
            </p:nvSpPr>
            <p:spPr bwMode="auto">
              <a:xfrm>
                <a:off x="3368" y="3240"/>
                <a:ext cx="864" cy="1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Test prediction </a:t>
                </a:r>
              </a:p>
            </p:txBody>
          </p:sp>
          <p:sp>
            <p:nvSpPr>
              <p:cNvPr id="72719" name="Text Box 1039"/>
              <p:cNvSpPr txBox="1">
                <a:spLocks noChangeArrowheads="1"/>
              </p:cNvSpPr>
              <p:nvPr/>
            </p:nvSpPr>
            <p:spPr bwMode="auto">
              <a:xfrm>
                <a:off x="1432" y="3934"/>
                <a:ext cx="1248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kumimoji="1" lang="en-US" altLang="en-US" sz="1200">
                    <a:latin typeface="Arial" panose="020B0604020202020204" pitchFamily="34" charset="0"/>
                  </a:rPr>
                  <a:t>Test falsifies hypothesis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8305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design experiments in Science?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will use an example of designing an experiment to understand what gibberellin (a plant hormone) does to plants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Search  the literature.  </a:t>
            </a:r>
            <a:endParaRPr lang="en-US" altLang="en-US" sz="2400">
              <a:latin typeface="Franklin Gothic Heavy" panose="020B0903020102020204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/>
              <a:t>Example:  Before doing the experiment conduct a literature search about the response of plants to the hormone gibberellin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>
                <a:solidFill>
                  <a:schemeClr val="hlink"/>
                </a:solidFill>
              </a:rPr>
              <a:t>Search for previous studies on effects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>
                <a:solidFill>
                  <a:schemeClr val="hlink"/>
                </a:solidFill>
              </a:rPr>
              <a:t>Search for how to grow plants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>
                <a:solidFill>
                  <a:schemeClr val="hlink"/>
                </a:solidFill>
              </a:rPr>
              <a:t>Search for what plants to use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>
                <a:solidFill>
                  <a:schemeClr val="hlink"/>
                </a:solidFill>
              </a:rPr>
              <a:t>Search for how to best care for the plants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>
                <a:solidFill>
                  <a:schemeClr val="hlink"/>
                </a:solidFill>
              </a:rPr>
              <a:t>Etc.</a:t>
            </a:r>
          </a:p>
        </p:txBody>
      </p:sp>
      <p:sp>
        <p:nvSpPr>
          <p:cNvPr id="49157" name="Freeform 5"/>
          <p:cNvSpPr>
            <a:spLocks/>
          </p:cNvSpPr>
          <p:nvPr/>
        </p:nvSpPr>
        <p:spPr bwMode="auto">
          <a:xfrm>
            <a:off x="7350125" y="1193800"/>
            <a:ext cx="1173163" cy="622300"/>
          </a:xfrm>
          <a:custGeom>
            <a:avLst/>
            <a:gdLst>
              <a:gd name="T0" fmla="*/ 0 w 2217"/>
              <a:gd name="T1" fmla="*/ 1067 h 1175"/>
              <a:gd name="T2" fmla="*/ 87 w 2217"/>
              <a:gd name="T3" fmla="*/ 1116 h 1175"/>
              <a:gd name="T4" fmla="*/ 1092 w 2217"/>
              <a:gd name="T5" fmla="*/ 1067 h 1175"/>
              <a:gd name="T6" fmla="*/ 1389 w 2217"/>
              <a:gd name="T7" fmla="*/ 1175 h 1175"/>
              <a:gd name="T8" fmla="*/ 1510 w 2217"/>
              <a:gd name="T9" fmla="*/ 1155 h 1175"/>
              <a:gd name="T10" fmla="*/ 2217 w 2217"/>
              <a:gd name="T11" fmla="*/ 447 h 1175"/>
              <a:gd name="T12" fmla="*/ 2209 w 2217"/>
              <a:gd name="T13" fmla="*/ 388 h 1175"/>
              <a:gd name="T14" fmla="*/ 1912 w 2217"/>
              <a:gd name="T15" fmla="*/ 233 h 1175"/>
              <a:gd name="T16" fmla="*/ 1912 w 2217"/>
              <a:gd name="T17" fmla="*/ 108 h 1175"/>
              <a:gd name="T18" fmla="*/ 1622 w 2217"/>
              <a:gd name="T19" fmla="*/ 0 h 1175"/>
              <a:gd name="T20" fmla="*/ 168 w 2217"/>
              <a:gd name="T21" fmla="*/ 835 h 1175"/>
              <a:gd name="T22" fmla="*/ 22 w 2217"/>
              <a:gd name="T23" fmla="*/ 1010 h 1175"/>
              <a:gd name="T24" fmla="*/ 0 w 2217"/>
              <a:gd name="T25" fmla="*/ 1067 h 1175"/>
              <a:gd name="T26" fmla="*/ 0 w 2217"/>
              <a:gd name="T27" fmla="*/ 1067 h 1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17" h="1175">
                <a:moveTo>
                  <a:pt x="0" y="1067"/>
                </a:moveTo>
                <a:lnTo>
                  <a:pt x="87" y="1116"/>
                </a:lnTo>
                <a:lnTo>
                  <a:pt x="1092" y="1067"/>
                </a:lnTo>
                <a:lnTo>
                  <a:pt x="1389" y="1175"/>
                </a:lnTo>
                <a:lnTo>
                  <a:pt x="1510" y="1155"/>
                </a:lnTo>
                <a:lnTo>
                  <a:pt x="2217" y="447"/>
                </a:lnTo>
                <a:lnTo>
                  <a:pt x="2209" y="388"/>
                </a:lnTo>
                <a:lnTo>
                  <a:pt x="1912" y="233"/>
                </a:lnTo>
                <a:lnTo>
                  <a:pt x="1912" y="108"/>
                </a:lnTo>
                <a:lnTo>
                  <a:pt x="1622" y="0"/>
                </a:lnTo>
                <a:lnTo>
                  <a:pt x="168" y="835"/>
                </a:lnTo>
                <a:lnTo>
                  <a:pt x="22" y="1010"/>
                </a:lnTo>
                <a:lnTo>
                  <a:pt x="0" y="1067"/>
                </a:lnTo>
                <a:lnTo>
                  <a:pt x="0" y="1067"/>
                </a:lnTo>
                <a:close/>
              </a:path>
            </a:pathLst>
          </a:custGeom>
          <a:solidFill>
            <a:srgbClr val="A3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7178675" y="477838"/>
            <a:ext cx="955675" cy="1230312"/>
          </a:xfrm>
          <a:custGeom>
            <a:avLst/>
            <a:gdLst>
              <a:gd name="T0" fmla="*/ 66 w 1807"/>
              <a:gd name="T1" fmla="*/ 0 h 2326"/>
              <a:gd name="T2" fmla="*/ 67 w 1807"/>
              <a:gd name="T3" fmla="*/ 261 h 2326"/>
              <a:gd name="T4" fmla="*/ 8 w 1807"/>
              <a:gd name="T5" fmla="*/ 450 h 2326"/>
              <a:gd name="T6" fmla="*/ 257 w 1807"/>
              <a:gd name="T7" fmla="*/ 694 h 2326"/>
              <a:gd name="T8" fmla="*/ 0 w 1807"/>
              <a:gd name="T9" fmla="*/ 1352 h 2326"/>
              <a:gd name="T10" fmla="*/ 395 w 1807"/>
              <a:gd name="T11" fmla="*/ 2326 h 2326"/>
              <a:gd name="T12" fmla="*/ 1232 w 1807"/>
              <a:gd name="T13" fmla="*/ 2196 h 2326"/>
              <a:gd name="T14" fmla="*/ 1807 w 1807"/>
              <a:gd name="T15" fmla="*/ 1597 h 2326"/>
              <a:gd name="T16" fmla="*/ 1250 w 1807"/>
              <a:gd name="T17" fmla="*/ 188 h 2326"/>
              <a:gd name="T18" fmla="*/ 66 w 1807"/>
              <a:gd name="T19" fmla="*/ 0 h 2326"/>
              <a:gd name="T20" fmla="*/ 66 w 1807"/>
              <a:gd name="T21" fmla="*/ 0 h 2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7" h="2326">
                <a:moveTo>
                  <a:pt x="66" y="0"/>
                </a:moveTo>
                <a:lnTo>
                  <a:pt x="67" y="261"/>
                </a:lnTo>
                <a:lnTo>
                  <a:pt x="8" y="450"/>
                </a:lnTo>
                <a:lnTo>
                  <a:pt x="257" y="694"/>
                </a:lnTo>
                <a:lnTo>
                  <a:pt x="0" y="1352"/>
                </a:lnTo>
                <a:lnTo>
                  <a:pt x="395" y="2326"/>
                </a:lnTo>
                <a:lnTo>
                  <a:pt x="1232" y="2196"/>
                </a:lnTo>
                <a:lnTo>
                  <a:pt x="1807" y="1597"/>
                </a:lnTo>
                <a:lnTo>
                  <a:pt x="1250" y="188"/>
                </a:lnTo>
                <a:lnTo>
                  <a:pt x="66" y="0"/>
                </a:lnTo>
                <a:lnTo>
                  <a:pt x="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7145338" y="895350"/>
            <a:ext cx="215900" cy="438150"/>
          </a:xfrm>
          <a:custGeom>
            <a:avLst/>
            <a:gdLst>
              <a:gd name="T0" fmla="*/ 211 w 409"/>
              <a:gd name="T1" fmla="*/ 0 h 830"/>
              <a:gd name="T2" fmla="*/ 0 w 409"/>
              <a:gd name="T3" fmla="*/ 41 h 830"/>
              <a:gd name="T4" fmla="*/ 26 w 409"/>
              <a:gd name="T5" fmla="*/ 115 h 830"/>
              <a:gd name="T6" fmla="*/ 409 w 409"/>
              <a:gd name="T7" fmla="*/ 830 h 830"/>
              <a:gd name="T8" fmla="*/ 239 w 409"/>
              <a:gd name="T9" fmla="*/ 108 h 830"/>
              <a:gd name="T10" fmla="*/ 211 w 409"/>
              <a:gd name="T11" fmla="*/ 0 h 830"/>
              <a:gd name="T12" fmla="*/ 211 w 409"/>
              <a:gd name="T13" fmla="*/ 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9" h="830">
                <a:moveTo>
                  <a:pt x="211" y="0"/>
                </a:moveTo>
                <a:lnTo>
                  <a:pt x="0" y="41"/>
                </a:lnTo>
                <a:lnTo>
                  <a:pt x="26" y="115"/>
                </a:lnTo>
                <a:lnTo>
                  <a:pt x="409" y="830"/>
                </a:lnTo>
                <a:lnTo>
                  <a:pt x="239" y="108"/>
                </a:lnTo>
                <a:lnTo>
                  <a:pt x="211" y="0"/>
                </a:lnTo>
                <a:lnTo>
                  <a:pt x="211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7118350" y="1111250"/>
            <a:ext cx="538163" cy="617538"/>
          </a:xfrm>
          <a:custGeom>
            <a:avLst/>
            <a:gdLst>
              <a:gd name="T0" fmla="*/ 174 w 1017"/>
              <a:gd name="T1" fmla="*/ 0 h 1167"/>
              <a:gd name="T2" fmla="*/ 0 w 1017"/>
              <a:gd name="T3" fmla="*/ 79 h 1167"/>
              <a:gd name="T4" fmla="*/ 461 w 1017"/>
              <a:gd name="T5" fmla="*/ 1167 h 1167"/>
              <a:gd name="T6" fmla="*/ 1017 w 1017"/>
              <a:gd name="T7" fmla="*/ 1130 h 1167"/>
              <a:gd name="T8" fmla="*/ 506 w 1017"/>
              <a:gd name="T9" fmla="*/ 1004 h 1167"/>
              <a:gd name="T10" fmla="*/ 144 w 1017"/>
              <a:gd name="T11" fmla="*/ 133 h 1167"/>
              <a:gd name="T12" fmla="*/ 174 w 1017"/>
              <a:gd name="T13" fmla="*/ 0 h 1167"/>
              <a:gd name="T14" fmla="*/ 174 w 1017"/>
              <a:gd name="T15" fmla="*/ 0 h 1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17" h="1167">
                <a:moveTo>
                  <a:pt x="174" y="0"/>
                </a:moveTo>
                <a:lnTo>
                  <a:pt x="0" y="79"/>
                </a:lnTo>
                <a:lnTo>
                  <a:pt x="461" y="1167"/>
                </a:lnTo>
                <a:lnTo>
                  <a:pt x="1017" y="1130"/>
                </a:lnTo>
                <a:lnTo>
                  <a:pt x="506" y="1004"/>
                </a:lnTo>
                <a:lnTo>
                  <a:pt x="144" y="133"/>
                </a:lnTo>
                <a:lnTo>
                  <a:pt x="174" y="0"/>
                </a:lnTo>
                <a:lnTo>
                  <a:pt x="174" y="0"/>
                </a:lnTo>
                <a:close/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>
            <a:off x="7099300" y="325438"/>
            <a:ext cx="630238" cy="384175"/>
          </a:xfrm>
          <a:custGeom>
            <a:avLst/>
            <a:gdLst>
              <a:gd name="T0" fmla="*/ 1029 w 1191"/>
              <a:gd name="T1" fmla="*/ 0 h 725"/>
              <a:gd name="T2" fmla="*/ 13 w 1191"/>
              <a:gd name="T3" fmla="*/ 233 h 725"/>
              <a:gd name="T4" fmla="*/ 0 w 1191"/>
              <a:gd name="T5" fmla="*/ 284 h 725"/>
              <a:gd name="T6" fmla="*/ 977 w 1191"/>
              <a:gd name="T7" fmla="*/ 725 h 725"/>
              <a:gd name="T8" fmla="*/ 1191 w 1191"/>
              <a:gd name="T9" fmla="*/ 620 h 725"/>
              <a:gd name="T10" fmla="*/ 594 w 1191"/>
              <a:gd name="T11" fmla="*/ 386 h 725"/>
              <a:gd name="T12" fmla="*/ 1061 w 1191"/>
              <a:gd name="T13" fmla="*/ 64 h 725"/>
              <a:gd name="T14" fmla="*/ 1029 w 1191"/>
              <a:gd name="T15" fmla="*/ 0 h 725"/>
              <a:gd name="T16" fmla="*/ 1029 w 1191"/>
              <a:gd name="T17" fmla="*/ 0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1" h="725">
                <a:moveTo>
                  <a:pt x="1029" y="0"/>
                </a:moveTo>
                <a:lnTo>
                  <a:pt x="13" y="233"/>
                </a:lnTo>
                <a:lnTo>
                  <a:pt x="0" y="284"/>
                </a:lnTo>
                <a:lnTo>
                  <a:pt x="977" y="725"/>
                </a:lnTo>
                <a:lnTo>
                  <a:pt x="1191" y="620"/>
                </a:lnTo>
                <a:lnTo>
                  <a:pt x="594" y="386"/>
                </a:lnTo>
                <a:lnTo>
                  <a:pt x="1061" y="64"/>
                </a:lnTo>
                <a:lnTo>
                  <a:pt x="1029" y="0"/>
                </a:lnTo>
                <a:lnTo>
                  <a:pt x="1029" y="0"/>
                </a:lnTo>
                <a:close/>
              </a:path>
            </a:pathLst>
          </a:custGeom>
          <a:solidFill>
            <a:srgbClr val="F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Freeform 10"/>
          <p:cNvSpPr>
            <a:spLocks/>
          </p:cNvSpPr>
          <p:nvPr/>
        </p:nvSpPr>
        <p:spPr bwMode="auto">
          <a:xfrm>
            <a:off x="7113588" y="654050"/>
            <a:ext cx="671512" cy="366713"/>
          </a:xfrm>
          <a:custGeom>
            <a:avLst/>
            <a:gdLst>
              <a:gd name="T0" fmla="*/ 169 w 1270"/>
              <a:gd name="T1" fmla="*/ 0 h 693"/>
              <a:gd name="T2" fmla="*/ 0 w 1270"/>
              <a:gd name="T3" fmla="*/ 85 h 693"/>
              <a:gd name="T4" fmla="*/ 0 w 1270"/>
              <a:gd name="T5" fmla="*/ 145 h 693"/>
              <a:gd name="T6" fmla="*/ 949 w 1270"/>
              <a:gd name="T7" fmla="*/ 693 h 693"/>
              <a:gd name="T8" fmla="*/ 1252 w 1270"/>
              <a:gd name="T9" fmla="*/ 582 h 693"/>
              <a:gd name="T10" fmla="*/ 1270 w 1270"/>
              <a:gd name="T11" fmla="*/ 483 h 693"/>
              <a:gd name="T12" fmla="*/ 1107 w 1270"/>
              <a:gd name="T13" fmla="*/ 467 h 693"/>
              <a:gd name="T14" fmla="*/ 945 w 1270"/>
              <a:gd name="T15" fmla="*/ 540 h 693"/>
              <a:gd name="T16" fmla="*/ 145 w 1270"/>
              <a:gd name="T17" fmla="*/ 109 h 693"/>
              <a:gd name="T18" fmla="*/ 169 w 1270"/>
              <a:gd name="T19" fmla="*/ 0 h 693"/>
              <a:gd name="T20" fmla="*/ 169 w 1270"/>
              <a:gd name="T21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70" h="693">
                <a:moveTo>
                  <a:pt x="169" y="0"/>
                </a:moveTo>
                <a:lnTo>
                  <a:pt x="0" y="85"/>
                </a:lnTo>
                <a:lnTo>
                  <a:pt x="0" y="145"/>
                </a:lnTo>
                <a:lnTo>
                  <a:pt x="949" y="693"/>
                </a:lnTo>
                <a:lnTo>
                  <a:pt x="1252" y="582"/>
                </a:lnTo>
                <a:lnTo>
                  <a:pt x="1270" y="483"/>
                </a:lnTo>
                <a:lnTo>
                  <a:pt x="1107" y="467"/>
                </a:lnTo>
                <a:lnTo>
                  <a:pt x="945" y="540"/>
                </a:lnTo>
                <a:lnTo>
                  <a:pt x="145" y="109"/>
                </a:lnTo>
                <a:lnTo>
                  <a:pt x="169" y="0"/>
                </a:lnTo>
                <a:lnTo>
                  <a:pt x="169" y="0"/>
                </a:lnTo>
                <a:close/>
              </a:path>
            </a:pathLst>
          </a:custGeom>
          <a:solidFill>
            <a:srgbClr val="F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Freeform 11"/>
          <p:cNvSpPr>
            <a:spLocks/>
          </p:cNvSpPr>
          <p:nvPr/>
        </p:nvSpPr>
        <p:spPr bwMode="auto">
          <a:xfrm>
            <a:off x="7232650" y="827088"/>
            <a:ext cx="506413" cy="485775"/>
          </a:xfrm>
          <a:custGeom>
            <a:avLst/>
            <a:gdLst>
              <a:gd name="T0" fmla="*/ 4 w 957"/>
              <a:gd name="T1" fmla="*/ 50 h 917"/>
              <a:gd name="T2" fmla="*/ 0 w 957"/>
              <a:gd name="T3" fmla="*/ 153 h 917"/>
              <a:gd name="T4" fmla="*/ 8 w 957"/>
              <a:gd name="T5" fmla="*/ 267 h 917"/>
              <a:gd name="T6" fmla="*/ 55 w 957"/>
              <a:gd name="T7" fmla="*/ 326 h 917"/>
              <a:gd name="T8" fmla="*/ 159 w 957"/>
              <a:gd name="T9" fmla="*/ 356 h 917"/>
              <a:gd name="T10" fmla="*/ 566 w 957"/>
              <a:gd name="T11" fmla="*/ 717 h 917"/>
              <a:gd name="T12" fmla="*/ 746 w 957"/>
              <a:gd name="T13" fmla="*/ 883 h 917"/>
              <a:gd name="T14" fmla="*/ 876 w 957"/>
              <a:gd name="T15" fmla="*/ 917 h 917"/>
              <a:gd name="T16" fmla="*/ 858 w 957"/>
              <a:gd name="T17" fmla="*/ 709 h 917"/>
              <a:gd name="T18" fmla="*/ 957 w 957"/>
              <a:gd name="T19" fmla="*/ 395 h 917"/>
              <a:gd name="T20" fmla="*/ 756 w 957"/>
              <a:gd name="T21" fmla="*/ 382 h 917"/>
              <a:gd name="T22" fmla="*/ 36 w 957"/>
              <a:gd name="T23" fmla="*/ 0 h 917"/>
              <a:gd name="T24" fmla="*/ 4 w 957"/>
              <a:gd name="T25" fmla="*/ 50 h 917"/>
              <a:gd name="T26" fmla="*/ 4 w 957"/>
              <a:gd name="T27" fmla="*/ 50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7" h="917">
                <a:moveTo>
                  <a:pt x="4" y="50"/>
                </a:moveTo>
                <a:lnTo>
                  <a:pt x="0" y="153"/>
                </a:lnTo>
                <a:lnTo>
                  <a:pt x="8" y="267"/>
                </a:lnTo>
                <a:lnTo>
                  <a:pt x="55" y="326"/>
                </a:lnTo>
                <a:lnTo>
                  <a:pt x="159" y="356"/>
                </a:lnTo>
                <a:lnTo>
                  <a:pt x="566" y="717"/>
                </a:lnTo>
                <a:lnTo>
                  <a:pt x="746" y="883"/>
                </a:lnTo>
                <a:lnTo>
                  <a:pt x="876" y="917"/>
                </a:lnTo>
                <a:lnTo>
                  <a:pt x="858" y="709"/>
                </a:lnTo>
                <a:lnTo>
                  <a:pt x="957" y="395"/>
                </a:lnTo>
                <a:lnTo>
                  <a:pt x="756" y="382"/>
                </a:lnTo>
                <a:lnTo>
                  <a:pt x="36" y="0"/>
                </a:lnTo>
                <a:lnTo>
                  <a:pt x="4" y="50"/>
                </a:lnTo>
                <a:lnTo>
                  <a:pt x="4" y="50"/>
                </a:lnTo>
                <a:close/>
              </a:path>
            </a:pathLst>
          </a:custGeom>
          <a:solidFill>
            <a:srgbClr val="F7A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7540625" y="412750"/>
            <a:ext cx="612775" cy="176213"/>
          </a:xfrm>
          <a:custGeom>
            <a:avLst/>
            <a:gdLst>
              <a:gd name="T0" fmla="*/ 0 w 1158"/>
              <a:gd name="T1" fmla="*/ 248 h 331"/>
              <a:gd name="T2" fmla="*/ 37 w 1158"/>
              <a:gd name="T3" fmla="*/ 232 h 331"/>
              <a:gd name="T4" fmla="*/ 134 w 1158"/>
              <a:gd name="T5" fmla="*/ 202 h 331"/>
              <a:gd name="T6" fmla="*/ 197 w 1158"/>
              <a:gd name="T7" fmla="*/ 183 h 331"/>
              <a:gd name="T8" fmla="*/ 269 w 1158"/>
              <a:gd name="T9" fmla="*/ 162 h 331"/>
              <a:gd name="T10" fmla="*/ 345 w 1158"/>
              <a:gd name="T11" fmla="*/ 141 h 331"/>
              <a:gd name="T12" fmla="*/ 424 w 1158"/>
              <a:gd name="T13" fmla="*/ 118 h 331"/>
              <a:gd name="T14" fmla="*/ 503 w 1158"/>
              <a:gd name="T15" fmla="*/ 96 h 331"/>
              <a:gd name="T16" fmla="*/ 579 w 1158"/>
              <a:gd name="T17" fmla="*/ 74 h 331"/>
              <a:gd name="T18" fmla="*/ 650 w 1158"/>
              <a:gd name="T19" fmla="*/ 54 h 331"/>
              <a:gd name="T20" fmla="*/ 714 w 1158"/>
              <a:gd name="T21" fmla="*/ 37 h 331"/>
              <a:gd name="T22" fmla="*/ 809 w 1158"/>
              <a:gd name="T23" fmla="*/ 10 h 331"/>
              <a:gd name="T24" fmla="*/ 846 w 1158"/>
              <a:gd name="T25" fmla="*/ 0 h 331"/>
              <a:gd name="T26" fmla="*/ 1158 w 1158"/>
              <a:gd name="T27" fmla="*/ 64 h 331"/>
              <a:gd name="T28" fmla="*/ 111 w 1158"/>
              <a:gd name="T29" fmla="*/ 331 h 331"/>
              <a:gd name="T30" fmla="*/ 0 w 1158"/>
              <a:gd name="T31" fmla="*/ 248 h 331"/>
              <a:gd name="T32" fmla="*/ 0 w 1158"/>
              <a:gd name="T33" fmla="*/ 248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58" h="331">
                <a:moveTo>
                  <a:pt x="0" y="248"/>
                </a:moveTo>
                <a:lnTo>
                  <a:pt x="37" y="232"/>
                </a:lnTo>
                <a:lnTo>
                  <a:pt x="134" y="202"/>
                </a:lnTo>
                <a:lnTo>
                  <a:pt x="197" y="183"/>
                </a:lnTo>
                <a:lnTo>
                  <a:pt x="269" y="162"/>
                </a:lnTo>
                <a:lnTo>
                  <a:pt x="345" y="141"/>
                </a:lnTo>
                <a:lnTo>
                  <a:pt x="424" y="118"/>
                </a:lnTo>
                <a:lnTo>
                  <a:pt x="503" y="96"/>
                </a:lnTo>
                <a:lnTo>
                  <a:pt x="579" y="74"/>
                </a:lnTo>
                <a:lnTo>
                  <a:pt x="650" y="54"/>
                </a:lnTo>
                <a:lnTo>
                  <a:pt x="714" y="37"/>
                </a:lnTo>
                <a:lnTo>
                  <a:pt x="809" y="10"/>
                </a:lnTo>
                <a:lnTo>
                  <a:pt x="846" y="0"/>
                </a:lnTo>
                <a:lnTo>
                  <a:pt x="1158" y="64"/>
                </a:lnTo>
                <a:lnTo>
                  <a:pt x="111" y="331"/>
                </a:lnTo>
                <a:lnTo>
                  <a:pt x="0" y="248"/>
                </a:lnTo>
                <a:lnTo>
                  <a:pt x="0" y="248"/>
                </a:lnTo>
                <a:close/>
              </a:path>
            </a:pathLst>
          </a:custGeom>
          <a:solidFill>
            <a:srgbClr val="F0E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>
            <a:off x="7531100" y="1049338"/>
            <a:ext cx="96838" cy="187325"/>
          </a:xfrm>
          <a:custGeom>
            <a:avLst/>
            <a:gdLst>
              <a:gd name="T0" fmla="*/ 53 w 183"/>
              <a:gd name="T1" fmla="*/ 0 h 353"/>
              <a:gd name="T2" fmla="*/ 183 w 183"/>
              <a:gd name="T3" fmla="*/ 17 h 353"/>
              <a:gd name="T4" fmla="*/ 96 w 183"/>
              <a:gd name="T5" fmla="*/ 204 h 353"/>
              <a:gd name="T6" fmla="*/ 78 w 183"/>
              <a:gd name="T7" fmla="*/ 353 h 353"/>
              <a:gd name="T8" fmla="*/ 0 w 183"/>
              <a:gd name="T9" fmla="*/ 297 h 353"/>
              <a:gd name="T10" fmla="*/ 18 w 183"/>
              <a:gd name="T11" fmla="*/ 67 h 353"/>
              <a:gd name="T12" fmla="*/ 53 w 183"/>
              <a:gd name="T13" fmla="*/ 0 h 353"/>
              <a:gd name="T14" fmla="*/ 53 w 183"/>
              <a:gd name="T15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3" h="353">
                <a:moveTo>
                  <a:pt x="53" y="0"/>
                </a:moveTo>
                <a:lnTo>
                  <a:pt x="183" y="17"/>
                </a:lnTo>
                <a:lnTo>
                  <a:pt x="96" y="204"/>
                </a:lnTo>
                <a:lnTo>
                  <a:pt x="78" y="353"/>
                </a:lnTo>
                <a:lnTo>
                  <a:pt x="0" y="297"/>
                </a:lnTo>
                <a:lnTo>
                  <a:pt x="18" y="67"/>
                </a:lnTo>
                <a:lnTo>
                  <a:pt x="53" y="0"/>
                </a:lnTo>
                <a:lnTo>
                  <a:pt x="53" y="0"/>
                </a:lnTo>
                <a:close/>
              </a:path>
            </a:pathLst>
          </a:custGeom>
          <a:solidFill>
            <a:srgbClr val="F0E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7461250" y="1235075"/>
            <a:ext cx="158750" cy="111125"/>
          </a:xfrm>
          <a:custGeom>
            <a:avLst/>
            <a:gdLst>
              <a:gd name="T0" fmla="*/ 0 w 299"/>
              <a:gd name="T1" fmla="*/ 14 h 209"/>
              <a:gd name="T2" fmla="*/ 123 w 299"/>
              <a:gd name="T3" fmla="*/ 0 h 209"/>
              <a:gd name="T4" fmla="*/ 299 w 299"/>
              <a:gd name="T5" fmla="*/ 170 h 209"/>
              <a:gd name="T6" fmla="*/ 32 w 299"/>
              <a:gd name="T7" fmla="*/ 209 h 209"/>
              <a:gd name="T8" fmla="*/ 0 w 299"/>
              <a:gd name="T9" fmla="*/ 14 h 209"/>
              <a:gd name="T10" fmla="*/ 0 w 299"/>
              <a:gd name="T11" fmla="*/ 1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209">
                <a:moveTo>
                  <a:pt x="0" y="14"/>
                </a:moveTo>
                <a:lnTo>
                  <a:pt x="123" y="0"/>
                </a:lnTo>
                <a:lnTo>
                  <a:pt x="299" y="170"/>
                </a:lnTo>
                <a:lnTo>
                  <a:pt x="32" y="209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0EA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Freeform 15"/>
          <p:cNvSpPr>
            <a:spLocks/>
          </p:cNvSpPr>
          <p:nvPr/>
        </p:nvSpPr>
        <p:spPr bwMode="auto">
          <a:xfrm>
            <a:off x="7418388" y="1357313"/>
            <a:ext cx="885825" cy="336550"/>
          </a:xfrm>
          <a:custGeom>
            <a:avLst/>
            <a:gdLst>
              <a:gd name="T0" fmla="*/ 109 w 1674"/>
              <a:gd name="T1" fmla="*/ 256 h 638"/>
              <a:gd name="T2" fmla="*/ 92 w 1674"/>
              <a:gd name="T3" fmla="*/ 382 h 638"/>
              <a:gd name="T4" fmla="*/ 0 w 1674"/>
              <a:gd name="T5" fmla="*/ 510 h 638"/>
              <a:gd name="T6" fmla="*/ 397 w 1674"/>
              <a:gd name="T7" fmla="*/ 638 h 638"/>
              <a:gd name="T8" fmla="*/ 1186 w 1674"/>
              <a:gd name="T9" fmla="*/ 549 h 638"/>
              <a:gd name="T10" fmla="*/ 1242 w 1674"/>
              <a:gd name="T11" fmla="*/ 522 h 638"/>
              <a:gd name="T12" fmla="*/ 1347 w 1674"/>
              <a:gd name="T13" fmla="*/ 549 h 638"/>
              <a:gd name="T14" fmla="*/ 1438 w 1674"/>
              <a:gd name="T15" fmla="*/ 535 h 638"/>
              <a:gd name="T16" fmla="*/ 1540 w 1674"/>
              <a:gd name="T17" fmla="*/ 515 h 638"/>
              <a:gd name="T18" fmla="*/ 1564 w 1674"/>
              <a:gd name="T19" fmla="*/ 492 h 638"/>
              <a:gd name="T20" fmla="*/ 1602 w 1674"/>
              <a:gd name="T21" fmla="*/ 454 h 638"/>
              <a:gd name="T22" fmla="*/ 1637 w 1674"/>
              <a:gd name="T23" fmla="*/ 416 h 638"/>
              <a:gd name="T24" fmla="*/ 1653 w 1674"/>
              <a:gd name="T25" fmla="*/ 400 h 638"/>
              <a:gd name="T26" fmla="*/ 1674 w 1674"/>
              <a:gd name="T27" fmla="*/ 158 h 638"/>
              <a:gd name="T28" fmla="*/ 1562 w 1674"/>
              <a:gd name="T29" fmla="*/ 0 h 638"/>
              <a:gd name="T30" fmla="*/ 1013 w 1674"/>
              <a:gd name="T31" fmla="*/ 119 h 638"/>
              <a:gd name="T32" fmla="*/ 109 w 1674"/>
              <a:gd name="T33" fmla="*/ 256 h 638"/>
              <a:gd name="T34" fmla="*/ 109 w 1674"/>
              <a:gd name="T35" fmla="*/ 256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74" h="638">
                <a:moveTo>
                  <a:pt x="109" y="256"/>
                </a:moveTo>
                <a:lnTo>
                  <a:pt x="92" y="382"/>
                </a:lnTo>
                <a:lnTo>
                  <a:pt x="0" y="510"/>
                </a:lnTo>
                <a:lnTo>
                  <a:pt x="397" y="638"/>
                </a:lnTo>
                <a:lnTo>
                  <a:pt x="1186" y="549"/>
                </a:lnTo>
                <a:lnTo>
                  <a:pt x="1242" y="522"/>
                </a:lnTo>
                <a:lnTo>
                  <a:pt x="1347" y="549"/>
                </a:lnTo>
                <a:lnTo>
                  <a:pt x="1438" y="535"/>
                </a:lnTo>
                <a:lnTo>
                  <a:pt x="1540" y="515"/>
                </a:lnTo>
                <a:lnTo>
                  <a:pt x="1564" y="492"/>
                </a:lnTo>
                <a:lnTo>
                  <a:pt x="1602" y="454"/>
                </a:lnTo>
                <a:lnTo>
                  <a:pt x="1637" y="416"/>
                </a:lnTo>
                <a:lnTo>
                  <a:pt x="1653" y="400"/>
                </a:lnTo>
                <a:lnTo>
                  <a:pt x="1674" y="158"/>
                </a:lnTo>
                <a:lnTo>
                  <a:pt x="1562" y="0"/>
                </a:lnTo>
                <a:lnTo>
                  <a:pt x="1013" y="119"/>
                </a:lnTo>
                <a:lnTo>
                  <a:pt x="109" y="256"/>
                </a:lnTo>
                <a:lnTo>
                  <a:pt x="109" y="256"/>
                </a:lnTo>
                <a:close/>
              </a:path>
            </a:pathLst>
          </a:custGeom>
          <a:solidFill>
            <a:srgbClr val="D1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7177088" y="925513"/>
            <a:ext cx="1139825" cy="777875"/>
          </a:xfrm>
          <a:custGeom>
            <a:avLst/>
            <a:gdLst>
              <a:gd name="T0" fmla="*/ 11 w 2156"/>
              <a:gd name="T1" fmla="*/ 25 h 1468"/>
              <a:gd name="T2" fmla="*/ 95 w 2156"/>
              <a:gd name="T3" fmla="*/ 0 h 1468"/>
              <a:gd name="T4" fmla="*/ 145 w 2156"/>
              <a:gd name="T5" fmla="*/ 156 h 1468"/>
              <a:gd name="T6" fmla="*/ 215 w 2156"/>
              <a:gd name="T7" fmla="*/ 180 h 1468"/>
              <a:gd name="T8" fmla="*/ 619 w 2156"/>
              <a:gd name="T9" fmla="*/ 535 h 1468"/>
              <a:gd name="T10" fmla="*/ 471 w 2156"/>
              <a:gd name="T11" fmla="*/ 577 h 1468"/>
              <a:gd name="T12" fmla="*/ 570 w 2156"/>
              <a:gd name="T13" fmla="*/ 794 h 1468"/>
              <a:gd name="T14" fmla="*/ 904 w 2156"/>
              <a:gd name="T15" fmla="*/ 751 h 1468"/>
              <a:gd name="T16" fmla="*/ 1122 w 2156"/>
              <a:gd name="T17" fmla="*/ 832 h 1468"/>
              <a:gd name="T18" fmla="*/ 1727 w 2156"/>
              <a:gd name="T19" fmla="*/ 599 h 1468"/>
              <a:gd name="T20" fmla="*/ 2029 w 2156"/>
              <a:gd name="T21" fmla="*/ 620 h 1468"/>
              <a:gd name="T22" fmla="*/ 2156 w 2156"/>
              <a:gd name="T23" fmla="*/ 823 h 1468"/>
              <a:gd name="T24" fmla="*/ 2121 w 2156"/>
              <a:gd name="T25" fmla="*/ 1211 h 1468"/>
              <a:gd name="T26" fmla="*/ 2011 w 2156"/>
              <a:gd name="T27" fmla="*/ 1320 h 1468"/>
              <a:gd name="T28" fmla="*/ 1786 w 2156"/>
              <a:gd name="T29" fmla="*/ 1370 h 1468"/>
              <a:gd name="T30" fmla="*/ 1681 w 2156"/>
              <a:gd name="T31" fmla="*/ 1341 h 1468"/>
              <a:gd name="T32" fmla="*/ 1597 w 2156"/>
              <a:gd name="T33" fmla="*/ 1375 h 1468"/>
              <a:gd name="T34" fmla="*/ 785 w 2156"/>
              <a:gd name="T35" fmla="*/ 1468 h 1468"/>
              <a:gd name="T36" fmla="*/ 395 w 2156"/>
              <a:gd name="T37" fmla="*/ 1353 h 1468"/>
              <a:gd name="T38" fmla="*/ 679 w 2156"/>
              <a:gd name="T39" fmla="*/ 1303 h 1468"/>
              <a:gd name="T40" fmla="*/ 1797 w 2156"/>
              <a:gd name="T41" fmla="*/ 1196 h 1468"/>
              <a:gd name="T42" fmla="*/ 1976 w 2156"/>
              <a:gd name="T43" fmla="*/ 1184 h 1468"/>
              <a:gd name="T44" fmla="*/ 2047 w 2156"/>
              <a:gd name="T45" fmla="*/ 984 h 1468"/>
              <a:gd name="T46" fmla="*/ 2035 w 2156"/>
              <a:gd name="T47" fmla="*/ 962 h 1468"/>
              <a:gd name="T48" fmla="*/ 2009 w 2156"/>
              <a:gd name="T49" fmla="*/ 912 h 1468"/>
              <a:gd name="T50" fmla="*/ 1995 w 2156"/>
              <a:gd name="T51" fmla="*/ 884 h 1468"/>
              <a:gd name="T52" fmla="*/ 1981 w 2156"/>
              <a:gd name="T53" fmla="*/ 859 h 1468"/>
              <a:gd name="T54" fmla="*/ 1963 w 2156"/>
              <a:gd name="T55" fmla="*/ 832 h 1468"/>
              <a:gd name="T56" fmla="*/ 1785 w 2156"/>
              <a:gd name="T57" fmla="*/ 854 h 1468"/>
              <a:gd name="T58" fmla="*/ 1670 w 2156"/>
              <a:gd name="T59" fmla="*/ 873 h 1468"/>
              <a:gd name="T60" fmla="*/ 1618 w 2156"/>
              <a:gd name="T61" fmla="*/ 883 h 1468"/>
              <a:gd name="T62" fmla="*/ 552 w 2156"/>
              <a:gd name="T63" fmla="*/ 1031 h 1468"/>
              <a:gd name="T64" fmla="*/ 495 w 2156"/>
              <a:gd name="T65" fmla="*/ 1050 h 1468"/>
              <a:gd name="T66" fmla="*/ 0 w 2156"/>
              <a:gd name="T67" fmla="*/ 101 h 1468"/>
              <a:gd name="T68" fmla="*/ 323 w 2156"/>
              <a:gd name="T69" fmla="*/ 602 h 1468"/>
              <a:gd name="T70" fmla="*/ 11 w 2156"/>
              <a:gd name="T71" fmla="*/ 25 h 1468"/>
              <a:gd name="T72" fmla="*/ 11 w 2156"/>
              <a:gd name="T73" fmla="*/ 25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56" h="1468">
                <a:moveTo>
                  <a:pt x="11" y="25"/>
                </a:moveTo>
                <a:lnTo>
                  <a:pt x="95" y="0"/>
                </a:lnTo>
                <a:lnTo>
                  <a:pt x="145" y="156"/>
                </a:lnTo>
                <a:lnTo>
                  <a:pt x="215" y="180"/>
                </a:lnTo>
                <a:lnTo>
                  <a:pt x="619" y="535"/>
                </a:lnTo>
                <a:lnTo>
                  <a:pt x="471" y="577"/>
                </a:lnTo>
                <a:lnTo>
                  <a:pt x="570" y="794"/>
                </a:lnTo>
                <a:lnTo>
                  <a:pt x="904" y="751"/>
                </a:lnTo>
                <a:lnTo>
                  <a:pt x="1122" y="832"/>
                </a:lnTo>
                <a:lnTo>
                  <a:pt x="1727" y="599"/>
                </a:lnTo>
                <a:lnTo>
                  <a:pt x="2029" y="620"/>
                </a:lnTo>
                <a:lnTo>
                  <a:pt x="2156" y="823"/>
                </a:lnTo>
                <a:lnTo>
                  <a:pt x="2121" y="1211"/>
                </a:lnTo>
                <a:lnTo>
                  <a:pt x="2011" y="1320"/>
                </a:lnTo>
                <a:lnTo>
                  <a:pt x="1786" y="1370"/>
                </a:lnTo>
                <a:lnTo>
                  <a:pt x="1681" y="1341"/>
                </a:lnTo>
                <a:lnTo>
                  <a:pt x="1597" y="1375"/>
                </a:lnTo>
                <a:lnTo>
                  <a:pt x="785" y="1468"/>
                </a:lnTo>
                <a:lnTo>
                  <a:pt x="395" y="1353"/>
                </a:lnTo>
                <a:lnTo>
                  <a:pt x="679" y="1303"/>
                </a:lnTo>
                <a:lnTo>
                  <a:pt x="1797" y="1196"/>
                </a:lnTo>
                <a:lnTo>
                  <a:pt x="1976" y="1184"/>
                </a:lnTo>
                <a:lnTo>
                  <a:pt x="2047" y="984"/>
                </a:lnTo>
                <a:lnTo>
                  <a:pt x="2035" y="962"/>
                </a:lnTo>
                <a:lnTo>
                  <a:pt x="2009" y="912"/>
                </a:lnTo>
                <a:lnTo>
                  <a:pt x="1995" y="884"/>
                </a:lnTo>
                <a:lnTo>
                  <a:pt x="1981" y="859"/>
                </a:lnTo>
                <a:lnTo>
                  <a:pt x="1963" y="832"/>
                </a:lnTo>
                <a:lnTo>
                  <a:pt x="1785" y="854"/>
                </a:lnTo>
                <a:lnTo>
                  <a:pt x="1670" y="873"/>
                </a:lnTo>
                <a:lnTo>
                  <a:pt x="1618" y="883"/>
                </a:lnTo>
                <a:lnTo>
                  <a:pt x="552" y="1031"/>
                </a:lnTo>
                <a:lnTo>
                  <a:pt x="495" y="1050"/>
                </a:lnTo>
                <a:lnTo>
                  <a:pt x="0" y="101"/>
                </a:lnTo>
                <a:lnTo>
                  <a:pt x="323" y="602"/>
                </a:lnTo>
                <a:lnTo>
                  <a:pt x="11" y="25"/>
                </a:lnTo>
                <a:lnTo>
                  <a:pt x="11" y="25"/>
                </a:lnTo>
                <a:close/>
              </a:path>
            </a:pathLst>
          </a:custGeom>
          <a:solidFill>
            <a:srgbClr val="7A7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7958138" y="1230313"/>
            <a:ext cx="220662" cy="79375"/>
          </a:xfrm>
          <a:custGeom>
            <a:avLst/>
            <a:gdLst>
              <a:gd name="T0" fmla="*/ 0 w 418"/>
              <a:gd name="T1" fmla="*/ 151 h 151"/>
              <a:gd name="T2" fmla="*/ 298 w 418"/>
              <a:gd name="T3" fmla="*/ 136 h 151"/>
              <a:gd name="T4" fmla="*/ 418 w 418"/>
              <a:gd name="T5" fmla="*/ 120 h 151"/>
              <a:gd name="T6" fmla="*/ 366 w 418"/>
              <a:gd name="T7" fmla="*/ 57 h 151"/>
              <a:gd name="T8" fmla="*/ 385 w 418"/>
              <a:gd name="T9" fmla="*/ 0 h 151"/>
              <a:gd name="T10" fmla="*/ 268 w 418"/>
              <a:gd name="T11" fmla="*/ 25 h 151"/>
              <a:gd name="T12" fmla="*/ 109 w 418"/>
              <a:gd name="T13" fmla="*/ 105 h 151"/>
              <a:gd name="T14" fmla="*/ 0 w 418"/>
              <a:gd name="T15" fmla="*/ 151 h 151"/>
              <a:gd name="T16" fmla="*/ 0 w 418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151">
                <a:moveTo>
                  <a:pt x="0" y="151"/>
                </a:moveTo>
                <a:lnTo>
                  <a:pt x="298" y="136"/>
                </a:lnTo>
                <a:lnTo>
                  <a:pt x="418" y="120"/>
                </a:lnTo>
                <a:lnTo>
                  <a:pt x="366" y="57"/>
                </a:lnTo>
                <a:lnTo>
                  <a:pt x="385" y="0"/>
                </a:lnTo>
                <a:lnTo>
                  <a:pt x="268" y="25"/>
                </a:lnTo>
                <a:lnTo>
                  <a:pt x="109" y="105"/>
                </a:lnTo>
                <a:lnTo>
                  <a:pt x="0" y="151"/>
                </a:lnTo>
                <a:lnTo>
                  <a:pt x="0" y="151"/>
                </a:lnTo>
                <a:close/>
              </a:path>
            </a:pathLst>
          </a:custGeom>
          <a:solidFill>
            <a:srgbClr val="948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>
            <a:off x="7518400" y="1022350"/>
            <a:ext cx="98425" cy="214313"/>
          </a:xfrm>
          <a:custGeom>
            <a:avLst/>
            <a:gdLst>
              <a:gd name="T0" fmla="*/ 7 w 186"/>
              <a:gd name="T1" fmla="*/ 357 h 405"/>
              <a:gd name="T2" fmla="*/ 0 w 186"/>
              <a:gd name="T3" fmla="*/ 226 h 405"/>
              <a:gd name="T4" fmla="*/ 42 w 186"/>
              <a:gd name="T5" fmla="*/ 82 h 405"/>
              <a:gd name="T6" fmla="*/ 77 w 186"/>
              <a:gd name="T7" fmla="*/ 0 h 405"/>
              <a:gd name="T8" fmla="*/ 186 w 186"/>
              <a:gd name="T9" fmla="*/ 69 h 405"/>
              <a:gd name="T10" fmla="*/ 151 w 186"/>
              <a:gd name="T11" fmla="*/ 91 h 405"/>
              <a:gd name="T12" fmla="*/ 85 w 186"/>
              <a:gd name="T13" fmla="*/ 112 h 405"/>
              <a:gd name="T14" fmla="*/ 52 w 186"/>
              <a:gd name="T15" fmla="*/ 208 h 405"/>
              <a:gd name="T16" fmla="*/ 52 w 186"/>
              <a:gd name="T17" fmla="*/ 311 h 405"/>
              <a:gd name="T18" fmla="*/ 102 w 186"/>
              <a:gd name="T19" fmla="*/ 405 h 405"/>
              <a:gd name="T20" fmla="*/ 7 w 186"/>
              <a:gd name="T21" fmla="*/ 357 h 405"/>
              <a:gd name="T22" fmla="*/ 7 w 186"/>
              <a:gd name="T23" fmla="*/ 357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6" h="405">
                <a:moveTo>
                  <a:pt x="7" y="357"/>
                </a:moveTo>
                <a:lnTo>
                  <a:pt x="0" y="226"/>
                </a:lnTo>
                <a:lnTo>
                  <a:pt x="42" y="82"/>
                </a:lnTo>
                <a:lnTo>
                  <a:pt x="77" y="0"/>
                </a:lnTo>
                <a:lnTo>
                  <a:pt x="186" y="69"/>
                </a:lnTo>
                <a:lnTo>
                  <a:pt x="151" y="91"/>
                </a:lnTo>
                <a:lnTo>
                  <a:pt x="85" y="112"/>
                </a:lnTo>
                <a:lnTo>
                  <a:pt x="52" y="208"/>
                </a:lnTo>
                <a:lnTo>
                  <a:pt x="52" y="311"/>
                </a:lnTo>
                <a:lnTo>
                  <a:pt x="102" y="405"/>
                </a:lnTo>
                <a:lnTo>
                  <a:pt x="7" y="357"/>
                </a:lnTo>
                <a:lnTo>
                  <a:pt x="7" y="357"/>
                </a:lnTo>
                <a:close/>
              </a:path>
            </a:pathLst>
          </a:custGeom>
          <a:solidFill>
            <a:srgbClr val="B8A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7537450" y="404813"/>
            <a:ext cx="515938" cy="222250"/>
          </a:xfrm>
          <a:custGeom>
            <a:avLst/>
            <a:gdLst>
              <a:gd name="T0" fmla="*/ 0 w 974"/>
              <a:gd name="T1" fmla="*/ 252 h 421"/>
              <a:gd name="T2" fmla="*/ 781 w 974"/>
              <a:gd name="T3" fmla="*/ 0 h 421"/>
              <a:gd name="T4" fmla="*/ 883 w 974"/>
              <a:gd name="T5" fmla="*/ 26 h 421"/>
              <a:gd name="T6" fmla="*/ 189 w 974"/>
              <a:gd name="T7" fmla="*/ 262 h 421"/>
              <a:gd name="T8" fmla="*/ 974 w 974"/>
              <a:gd name="T9" fmla="*/ 103 h 421"/>
              <a:gd name="T10" fmla="*/ 204 w 974"/>
              <a:gd name="T11" fmla="*/ 421 h 421"/>
              <a:gd name="T12" fmla="*/ 0 w 974"/>
              <a:gd name="T13" fmla="*/ 252 h 421"/>
              <a:gd name="T14" fmla="*/ 0 w 974"/>
              <a:gd name="T15" fmla="*/ 252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74" h="421">
                <a:moveTo>
                  <a:pt x="0" y="252"/>
                </a:moveTo>
                <a:lnTo>
                  <a:pt x="781" y="0"/>
                </a:lnTo>
                <a:lnTo>
                  <a:pt x="883" y="26"/>
                </a:lnTo>
                <a:lnTo>
                  <a:pt x="189" y="262"/>
                </a:lnTo>
                <a:lnTo>
                  <a:pt x="974" y="103"/>
                </a:lnTo>
                <a:lnTo>
                  <a:pt x="204" y="421"/>
                </a:lnTo>
                <a:lnTo>
                  <a:pt x="0" y="252"/>
                </a:lnTo>
                <a:lnTo>
                  <a:pt x="0" y="252"/>
                </a:lnTo>
                <a:close/>
              </a:path>
            </a:pathLst>
          </a:custGeom>
          <a:solidFill>
            <a:srgbClr val="B8A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7426325" y="1211263"/>
            <a:ext cx="220663" cy="134937"/>
          </a:xfrm>
          <a:custGeom>
            <a:avLst/>
            <a:gdLst>
              <a:gd name="T0" fmla="*/ 0 w 418"/>
              <a:gd name="T1" fmla="*/ 37 h 254"/>
              <a:gd name="T2" fmla="*/ 132 w 418"/>
              <a:gd name="T3" fmla="*/ 0 h 254"/>
              <a:gd name="T4" fmla="*/ 301 w 418"/>
              <a:gd name="T5" fmla="*/ 111 h 254"/>
              <a:gd name="T6" fmla="*/ 418 w 418"/>
              <a:gd name="T7" fmla="*/ 213 h 254"/>
              <a:gd name="T8" fmla="*/ 345 w 418"/>
              <a:gd name="T9" fmla="*/ 228 h 254"/>
              <a:gd name="T10" fmla="*/ 264 w 418"/>
              <a:gd name="T11" fmla="*/ 164 h 254"/>
              <a:gd name="T12" fmla="*/ 205 w 418"/>
              <a:gd name="T13" fmla="*/ 92 h 254"/>
              <a:gd name="T14" fmla="*/ 109 w 418"/>
              <a:gd name="T15" fmla="*/ 80 h 254"/>
              <a:gd name="T16" fmla="*/ 99 w 418"/>
              <a:gd name="T17" fmla="*/ 254 h 254"/>
              <a:gd name="T18" fmla="*/ 0 w 418"/>
              <a:gd name="T19" fmla="*/ 37 h 254"/>
              <a:gd name="T20" fmla="*/ 0 w 418"/>
              <a:gd name="T21" fmla="*/ 37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8" h="254">
                <a:moveTo>
                  <a:pt x="0" y="37"/>
                </a:moveTo>
                <a:lnTo>
                  <a:pt x="132" y="0"/>
                </a:lnTo>
                <a:lnTo>
                  <a:pt x="301" y="111"/>
                </a:lnTo>
                <a:lnTo>
                  <a:pt x="418" y="213"/>
                </a:lnTo>
                <a:lnTo>
                  <a:pt x="345" y="228"/>
                </a:lnTo>
                <a:lnTo>
                  <a:pt x="264" y="164"/>
                </a:lnTo>
                <a:lnTo>
                  <a:pt x="205" y="92"/>
                </a:lnTo>
                <a:lnTo>
                  <a:pt x="109" y="80"/>
                </a:lnTo>
                <a:lnTo>
                  <a:pt x="99" y="254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solidFill>
            <a:srgbClr val="B8AD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7770813" y="709613"/>
            <a:ext cx="168275" cy="544512"/>
          </a:xfrm>
          <a:custGeom>
            <a:avLst/>
            <a:gdLst>
              <a:gd name="T0" fmla="*/ 50 w 318"/>
              <a:gd name="T1" fmla="*/ 82 h 1029"/>
              <a:gd name="T2" fmla="*/ 255 w 318"/>
              <a:gd name="T3" fmla="*/ 0 h 1029"/>
              <a:gd name="T4" fmla="*/ 318 w 318"/>
              <a:gd name="T5" fmla="*/ 94 h 1029"/>
              <a:gd name="T6" fmla="*/ 227 w 318"/>
              <a:gd name="T7" fmla="*/ 659 h 1029"/>
              <a:gd name="T8" fmla="*/ 131 w 318"/>
              <a:gd name="T9" fmla="*/ 761 h 1029"/>
              <a:gd name="T10" fmla="*/ 128 w 318"/>
              <a:gd name="T11" fmla="*/ 1029 h 1029"/>
              <a:gd name="T12" fmla="*/ 50 w 318"/>
              <a:gd name="T13" fmla="*/ 922 h 1029"/>
              <a:gd name="T14" fmla="*/ 35 w 318"/>
              <a:gd name="T15" fmla="*/ 800 h 1029"/>
              <a:gd name="T16" fmla="*/ 19 w 318"/>
              <a:gd name="T17" fmla="*/ 714 h 1029"/>
              <a:gd name="T18" fmla="*/ 3 w 318"/>
              <a:gd name="T19" fmla="*/ 674 h 1029"/>
              <a:gd name="T20" fmla="*/ 0 w 318"/>
              <a:gd name="T21" fmla="*/ 656 h 1029"/>
              <a:gd name="T22" fmla="*/ 3 w 318"/>
              <a:gd name="T23" fmla="*/ 608 h 1029"/>
              <a:gd name="T24" fmla="*/ 21 w 318"/>
              <a:gd name="T25" fmla="*/ 466 h 1029"/>
              <a:gd name="T26" fmla="*/ 43 w 318"/>
              <a:gd name="T27" fmla="*/ 325 h 1029"/>
              <a:gd name="T28" fmla="*/ 54 w 318"/>
              <a:gd name="T29" fmla="*/ 260 h 1029"/>
              <a:gd name="T30" fmla="*/ 26 w 318"/>
              <a:gd name="T31" fmla="*/ 103 h 1029"/>
              <a:gd name="T32" fmla="*/ 50 w 318"/>
              <a:gd name="T33" fmla="*/ 82 h 1029"/>
              <a:gd name="T34" fmla="*/ 50 w 318"/>
              <a:gd name="T35" fmla="*/ 82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8" h="1029">
                <a:moveTo>
                  <a:pt x="50" y="82"/>
                </a:moveTo>
                <a:lnTo>
                  <a:pt x="255" y="0"/>
                </a:lnTo>
                <a:lnTo>
                  <a:pt x="318" y="94"/>
                </a:lnTo>
                <a:lnTo>
                  <a:pt x="227" y="659"/>
                </a:lnTo>
                <a:lnTo>
                  <a:pt x="131" y="761"/>
                </a:lnTo>
                <a:lnTo>
                  <a:pt x="128" y="1029"/>
                </a:lnTo>
                <a:lnTo>
                  <a:pt x="50" y="922"/>
                </a:lnTo>
                <a:lnTo>
                  <a:pt x="35" y="800"/>
                </a:lnTo>
                <a:lnTo>
                  <a:pt x="19" y="714"/>
                </a:lnTo>
                <a:lnTo>
                  <a:pt x="3" y="674"/>
                </a:lnTo>
                <a:lnTo>
                  <a:pt x="0" y="656"/>
                </a:lnTo>
                <a:lnTo>
                  <a:pt x="3" y="608"/>
                </a:lnTo>
                <a:lnTo>
                  <a:pt x="21" y="466"/>
                </a:lnTo>
                <a:lnTo>
                  <a:pt x="43" y="325"/>
                </a:lnTo>
                <a:lnTo>
                  <a:pt x="54" y="260"/>
                </a:lnTo>
                <a:lnTo>
                  <a:pt x="26" y="103"/>
                </a:lnTo>
                <a:lnTo>
                  <a:pt x="50" y="82"/>
                </a:lnTo>
                <a:lnTo>
                  <a:pt x="50" y="82"/>
                </a:lnTo>
                <a:close/>
              </a:path>
            </a:pathLst>
          </a:custGeom>
          <a:solidFill>
            <a:srgbClr val="FF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7791450" y="687388"/>
            <a:ext cx="176213" cy="579437"/>
          </a:xfrm>
          <a:custGeom>
            <a:avLst/>
            <a:gdLst>
              <a:gd name="T0" fmla="*/ 0 w 333"/>
              <a:gd name="T1" fmla="*/ 93 h 1095"/>
              <a:gd name="T2" fmla="*/ 259 w 333"/>
              <a:gd name="T3" fmla="*/ 0 h 1095"/>
              <a:gd name="T4" fmla="*/ 333 w 333"/>
              <a:gd name="T5" fmla="*/ 182 h 1095"/>
              <a:gd name="T6" fmla="*/ 218 w 333"/>
              <a:gd name="T7" fmla="*/ 585 h 1095"/>
              <a:gd name="T8" fmla="*/ 305 w 333"/>
              <a:gd name="T9" fmla="*/ 853 h 1095"/>
              <a:gd name="T10" fmla="*/ 162 w 333"/>
              <a:gd name="T11" fmla="*/ 814 h 1095"/>
              <a:gd name="T12" fmla="*/ 98 w 333"/>
              <a:gd name="T13" fmla="*/ 1095 h 1095"/>
              <a:gd name="T14" fmla="*/ 40 w 333"/>
              <a:gd name="T15" fmla="*/ 871 h 1095"/>
              <a:gd name="T16" fmla="*/ 10 w 333"/>
              <a:gd name="T17" fmla="*/ 662 h 1095"/>
              <a:gd name="T18" fmla="*/ 63 w 333"/>
              <a:gd name="T19" fmla="*/ 432 h 1095"/>
              <a:gd name="T20" fmla="*/ 23 w 333"/>
              <a:gd name="T21" fmla="*/ 258 h 1095"/>
              <a:gd name="T22" fmla="*/ 87 w 333"/>
              <a:gd name="T23" fmla="*/ 182 h 1095"/>
              <a:gd name="T24" fmla="*/ 162 w 333"/>
              <a:gd name="T25" fmla="*/ 207 h 1095"/>
              <a:gd name="T26" fmla="*/ 134 w 333"/>
              <a:gd name="T27" fmla="*/ 288 h 1095"/>
              <a:gd name="T28" fmla="*/ 186 w 333"/>
              <a:gd name="T29" fmla="*/ 331 h 1095"/>
              <a:gd name="T30" fmla="*/ 81 w 333"/>
              <a:gd name="T31" fmla="*/ 585 h 1095"/>
              <a:gd name="T32" fmla="*/ 134 w 333"/>
              <a:gd name="T33" fmla="*/ 573 h 1095"/>
              <a:gd name="T34" fmla="*/ 81 w 333"/>
              <a:gd name="T35" fmla="*/ 764 h 1095"/>
              <a:gd name="T36" fmla="*/ 150 w 333"/>
              <a:gd name="T37" fmla="*/ 667 h 1095"/>
              <a:gd name="T38" fmla="*/ 182 w 333"/>
              <a:gd name="T39" fmla="*/ 471 h 1095"/>
              <a:gd name="T40" fmla="*/ 182 w 333"/>
              <a:gd name="T41" fmla="*/ 411 h 1095"/>
              <a:gd name="T42" fmla="*/ 239 w 333"/>
              <a:gd name="T43" fmla="*/ 267 h 1095"/>
              <a:gd name="T44" fmla="*/ 200 w 333"/>
              <a:gd name="T45" fmla="*/ 254 h 1095"/>
              <a:gd name="T46" fmla="*/ 214 w 333"/>
              <a:gd name="T47" fmla="*/ 144 h 1095"/>
              <a:gd name="T48" fmla="*/ 126 w 333"/>
              <a:gd name="T49" fmla="*/ 127 h 1095"/>
              <a:gd name="T50" fmla="*/ 140 w 333"/>
              <a:gd name="T51" fmla="*/ 84 h 1095"/>
              <a:gd name="T52" fmla="*/ 17 w 333"/>
              <a:gd name="T53" fmla="*/ 165 h 1095"/>
              <a:gd name="T54" fmla="*/ 0 w 333"/>
              <a:gd name="T55" fmla="*/ 93 h 1095"/>
              <a:gd name="T56" fmla="*/ 0 w 333"/>
              <a:gd name="T57" fmla="*/ 93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1095">
                <a:moveTo>
                  <a:pt x="0" y="93"/>
                </a:moveTo>
                <a:lnTo>
                  <a:pt x="259" y="0"/>
                </a:lnTo>
                <a:lnTo>
                  <a:pt x="333" y="182"/>
                </a:lnTo>
                <a:lnTo>
                  <a:pt x="218" y="585"/>
                </a:lnTo>
                <a:lnTo>
                  <a:pt x="305" y="853"/>
                </a:lnTo>
                <a:lnTo>
                  <a:pt x="162" y="814"/>
                </a:lnTo>
                <a:lnTo>
                  <a:pt x="98" y="1095"/>
                </a:lnTo>
                <a:lnTo>
                  <a:pt x="40" y="871"/>
                </a:lnTo>
                <a:lnTo>
                  <a:pt x="10" y="662"/>
                </a:lnTo>
                <a:lnTo>
                  <a:pt x="63" y="432"/>
                </a:lnTo>
                <a:lnTo>
                  <a:pt x="23" y="258"/>
                </a:lnTo>
                <a:lnTo>
                  <a:pt x="87" y="182"/>
                </a:lnTo>
                <a:lnTo>
                  <a:pt x="162" y="207"/>
                </a:lnTo>
                <a:lnTo>
                  <a:pt x="134" y="288"/>
                </a:lnTo>
                <a:lnTo>
                  <a:pt x="186" y="331"/>
                </a:lnTo>
                <a:lnTo>
                  <a:pt x="81" y="585"/>
                </a:lnTo>
                <a:lnTo>
                  <a:pt x="134" y="573"/>
                </a:lnTo>
                <a:lnTo>
                  <a:pt x="81" y="764"/>
                </a:lnTo>
                <a:lnTo>
                  <a:pt x="150" y="667"/>
                </a:lnTo>
                <a:lnTo>
                  <a:pt x="182" y="471"/>
                </a:lnTo>
                <a:lnTo>
                  <a:pt x="182" y="411"/>
                </a:lnTo>
                <a:lnTo>
                  <a:pt x="239" y="267"/>
                </a:lnTo>
                <a:lnTo>
                  <a:pt x="200" y="254"/>
                </a:lnTo>
                <a:lnTo>
                  <a:pt x="214" y="144"/>
                </a:lnTo>
                <a:lnTo>
                  <a:pt x="126" y="127"/>
                </a:lnTo>
                <a:lnTo>
                  <a:pt x="140" y="84"/>
                </a:lnTo>
                <a:lnTo>
                  <a:pt x="17" y="165"/>
                </a:lnTo>
                <a:lnTo>
                  <a:pt x="0" y="93"/>
                </a:lnTo>
                <a:lnTo>
                  <a:pt x="0" y="93"/>
                </a:lnTo>
                <a:close/>
              </a:path>
            </a:pathLst>
          </a:custGeom>
          <a:solidFill>
            <a:srgbClr val="FF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7245350" y="911225"/>
            <a:ext cx="295275" cy="309563"/>
          </a:xfrm>
          <a:custGeom>
            <a:avLst/>
            <a:gdLst>
              <a:gd name="T0" fmla="*/ 0 w 559"/>
              <a:gd name="T1" fmla="*/ 116 h 583"/>
              <a:gd name="T2" fmla="*/ 43 w 559"/>
              <a:gd name="T3" fmla="*/ 34 h 583"/>
              <a:gd name="T4" fmla="*/ 95 w 559"/>
              <a:gd name="T5" fmla="*/ 0 h 583"/>
              <a:gd name="T6" fmla="*/ 102 w 559"/>
              <a:gd name="T7" fmla="*/ 82 h 583"/>
              <a:gd name="T8" fmla="*/ 246 w 559"/>
              <a:gd name="T9" fmla="*/ 247 h 583"/>
              <a:gd name="T10" fmla="*/ 460 w 559"/>
              <a:gd name="T11" fmla="*/ 396 h 583"/>
              <a:gd name="T12" fmla="*/ 559 w 559"/>
              <a:gd name="T13" fmla="*/ 290 h 583"/>
              <a:gd name="T14" fmla="*/ 503 w 559"/>
              <a:gd name="T15" fmla="*/ 583 h 583"/>
              <a:gd name="T16" fmla="*/ 71 w 559"/>
              <a:gd name="T17" fmla="*/ 196 h 583"/>
              <a:gd name="T18" fmla="*/ 15 w 559"/>
              <a:gd name="T19" fmla="*/ 183 h 583"/>
              <a:gd name="T20" fmla="*/ 0 w 559"/>
              <a:gd name="T21" fmla="*/ 116 h 583"/>
              <a:gd name="T22" fmla="*/ 0 w 559"/>
              <a:gd name="T23" fmla="*/ 116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9" h="583">
                <a:moveTo>
                  <a:pt x="0" y="116"/>
                </a:moveTo>
                <a:lnTo>
                  <a:pt x="43" y="34"/>
                </a:lnTo>
                <a:lnTo>
                  <a:pt x="95" y="0"/>
                </a:lnTo>
                <a:lnTo>
                  <a:pt x="102" y="82"/>
                </a:lnTo>
                <a:lnTo>
                  <a:pt x="246" y="247"/>
                </a:lnTo>
                <a:lnTo>
                  <a:pt x="460" y="396"/>
                </a:lnTo>
                <a:lnTo>
                  <a:pt x="559" y="290"/>
                </a:lnTo>
                <a:lnTo>
                  <a:pt x="503" y="583"/>
                </a:lnTo>
                <a:lnTo>
                  <a:pt x="71" y="196"/>
                </a:lnTo>
                <a:lnTo>
                  <a:pt x="15" y="183"/>
                </a:lnTo>
                <a:lnTo>
                  <a:pt x="0" y="116"/>
                </a:lnTo>
                <a:lnTo>
                  <a:pt x="0" y="116"/>
                </a:lnTo>
                <a:close/>
              </a:path>
            </a:pathLst>
          </a:custGeom>
          <a:solidFill>
            <a:srgbClr val="B56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6" name="Freeform 24"/>
          <p:cNvSpPr>
            <a:spLocks/>
          </p:cNvSpPr>
          <p:nvPr/>
        </p:nvSpPr>
        <p:spPr bwMode="auto">
          <a:xfrm>
            <a:off x="7239000" y="831850"/>
            <a:ext cx="334963" cy="233363"/>
          </a:xfrm>
          <a:custGeom>
            <a:avLst/>
            <a:gdLst>
              <a:gd name="T0" fmla="*/ 23 w 634"/>
              <a:gd name="T1" fmla="*/ 33 h 442"/>
              <a:gd name="T2" fmla="*/ 0 w 634"/>
              <a:gd name="T3" fmla="*/ 86 h 442"/>
              <a:gd name="T4" fmla="*/ 100 w 634"/>
              <a:gd name="T5" fmla="*/ 102 h 442"/>
              <a:gd name="T6" fmla="*/ 540 w 634"/>
              <a:gd name="T7" fmla="*/ 378 h 442"/>
              <a:gd name="T8" fmla="*/ 571 w 634"/>
              <a:gd name="T9" fmla="*/ 442 h 442"/>
              <a:gd name="T10" fmla="*/ 634 w 634"/>
              <a:gd name="T11" fmla="*/ 369 h 442"/>
              <a:gd name="T12" fmla="*/ 65 w 634"/>
              <a:gd name="T13" fmla="*/ 0 h 442"/>
              <a:gd name="T14" fmla="*/ 23 w 634"/>
              <a:gd name="T15" fmla="*/ 33 h 442"/>
              <a:gd name="T16" fmla="*/ 23 w 634"/>
              <a:gd name="T17" fmla="*/ 3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34" h="442">
                <a:moveTo>
                  <a:pt x="23" y="33"/>
                </a:moveTo>
                <a:lnTo>
                  <a:pt x="0" y="86"/>
                </a:lnTo>
                <a:lnTo>
                  <a:pt x="100" y="102"/>
                </a:lnTo>
                <a:lnTo>
                  <a:pt x="540" y="378"/>
                </a:lnTo>
                <a:lnTo>
                  <a:pt x="571" y="442"/>
                </a:lnTo>
                <a:lnTo>
                  <a:pt x="634" y="369"/>
                </a:lnTo>
                <a:lnTo>
                  <a:pt x="65" y="0"/>
                </a:lnTo>
                <a:lnTo>
                  <a:pt x="23" y="33"/>
                </a:lnTo>
                <a:lnTo>
                  <a:pt x="23" y="33"/>
                </a:lnTo>
                <a:close/>
              </a:path>
            </a:pathLst>
          </a:custGeom>
          <a:solidFill>
            <a:srgbClr val="B56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7585075" y="962025"/>
            <a:ext cx="841375" cy="404813"/>
          </a:xfrm>
          <a:custGeom>
            <a:avLst/>
            <a:gdLst>
              <a:gd name="T0" fmla="*/ 7 w 1589"/>
              <a:gd name="T1" fmla="*/ 438 h 765"/>
              <a:gd name="T2" fmla="*/ 64 w 1589"/>
              <a:gd name="T3" fmla="*/ 557 h 765"/>
              <a:gd name="T4" fmla="*/ 159 w 1589"/>
              <a:gd name="T5" fmla="*/ 603 h 765"/>
              <a:gd name="T6" fmla="*/ 162 w 1589"/>
              <a:gd name="T7" fmla="*/ 434 h 765"/>
              <a:gd name="T8" fmla="*/ 226 w 1589"/>
              <a:gd name="T9" fmla="*/ 242 h 765"/>
              <a:gd name="T10" fmla="*/ 141 w 1589"/>
              <a:gd name="T11" fmla="*/ 294 h 765"/>
              <a:gd name="T12" fmla="*/ 109 w 1589"/>
              <a:gd name="T13" fmla="*/ 322 h 765"/>
              <a:gd name="T14" fmla="*/ 99 w 1589"/>
              <a:gd name="T15" fmla="*/ 269 h 765"/>
              <a:gd name="T16" fmla="*/ 103 w 1589"/>
              <a:gd name="T17" fmla="*/ 157 h 765"/>
              <a:gd name="T18" fmla="*/ 360 w 1589"/>
              <a:gd name="T19" fmla="*/ 0 h 765"/>
              <a:gd name="T20" fmla="*/ 354 w 1589"/>
              <a:gd name="T21" fmla="*/ 198 h 765"/>
              <a:gd name="T22" fmla="*/ 308 w 1589"/>
              <a:gd name="T23" fmla="*/ 241 h 765"/>
              <a:gd name="T24" fmla="*/ 274 w 1589"/>
              <a:gd name="T25" fmla="*/ 459 h 765"/>
              <a:gd name="T26" fmla="*/ 339 w 1589"/>
              <a:gd name="T27" fmla="*/ 621 h 765"/>
              <a:gd name="T28" fmla="*/ 1327 w 1589"/>
              <a:gd name="T29" fmla="*/ 260 h 765"/>
              <a:gd name="T30" fmla="*/ 1253 w 1589"/>
              <a:gd name="T31" fmla="*/ 86 h 765"/>
              <a:gd name="T32" fmla="*/ 1589 w 1589"/>
              <a:gd name="T33" fmla="*/ 255 h 765"/>
              <a:gd name="T34" fmla="*/ 1533 w 1589"/>
              <a:gd name="T35" fmla="*/ 302 h 765"/>
              <a:gd name="T36" fmla="*/ 349 w 1589"/>
              <a:gd name="T37" fmla="*/ 765 h 765"/>
              <a:gd name="T38" fmla="*/ 245 w 1589"/>
              <a:gd name="T39" fmla="*/ 735 h 765"/>
              <a:gd name="T40" fmla="*/ 32 w 1589"/>
              <a:gd name="T41" fmla="*/ 629 h 765"/>
              <a:gd name="T42" fmla="*/ 0 w 1589"/>
              <a:gd name="T43" fmla="*/ 510 h 765"/>
              <a:gd name="T44" fmla="*/ 7 w 1589"/>
              <a:gd name="T45" fmla="*/ 438 h 765"/>
              <a:gd name="T46" fmla="*/ 7 w 1589"/>
              <a:gd name="T47" fmla="*/ 438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89" h="765">
                <a:moveTo>
                  <a:pt x="7" y="438"/>
                </a:moveTo>
                <a:lnTo>
                  <a:pt x="64" y="557"/>
                </a:lnTo>
                <a:lnTo>
                  <a:pt x="159" y="603"/>
                </a:lnTo>
                <a:lnTo>
                  <a:pt x="162" y="434"/>
                </a:lnTo>
                <a:lnTo>
                  <a:pt x="226" y="242"/>
                </a:lnTo>
                <a:lnTo>
                  <a:pt x="141" y="294"/>
                </a:lnTo>
                <a:lnTo>
                  <a:pt x="109" y="322"/>
                </a:lnTo>
                <a:lnTo>
                  <a:pt x="99" y="269"/>
                </a:lnTo>
                <a:lnTo>
                  <a:pt x="103" y="157"/>
                </a:lnTo>
                <a:lnTo>
                  <a:pt x="360" y="0"/>
                </a:lnTo>
                <a:lnTo>
                  <a:pt x="354" y="198"/>
                </a:lnTo>
                <a:lnTo>
                  <a:pt x="308" y="241"/>
                </a:lnTo>
                <a:lnTo>
                  <a:pt x="274" y="459"/>
                </a:lnTo>
                <a:lnTo>
                  <a:pt x="339" y="621"/>
                </a:lnTo>
                <a:lnTo>
                  <a:pt x="1327" y="260"/>
                </a:lnTo>
                <a:lnTo>
                  <a:pt x="1253" y="86"/>
                </a:lnTo>
                <a:lnTo>
                  <a:pt x="1589" y="255"/>
                </a:lnTo>
                <a:lnTo>
                  <a:pt x="1533" y="302"/>
                </a:lnTo>
                <a:lnTo>
                  <a:pt x="349" y="765"/>
                </a:lnTo>
                <a:lnTo>
                  <a:pt x="245" y="735"/>
                </a:lnTo>
                <a:lnTo>
                  <a:pt x="32" y="629"/>
                </a:lnTo>
                <a:lnTo>
                  <a:pt x="0" y="510"/>
                </a:lnTo>
                <a:lnTo>
                  <a:pt x="7" y="438"/>
                </a:lnTo>
                <a:lnTo>
                  <a:pt x="7" y="438"/>
                </a:lnTo>
                <a:close/>
              </a:path>
            </a:pathLst>
          </a:custGeom>
          <a:solidFill>
            <a:srgbClr val="B56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7902575" y="788988"/>
            <a:ext cx="498475" cy="263525"/>
          </a:xfrm>
          <a:custGeom>
            <a:avLst/>
            <a:gdLst>
              <a:gd name="T0" fmla="*/ 71 w 944"/>
              <a:gd name="T1" fmla="*/ 178 h 498"/>
              <a:gd name="T2" fmla="*/ 447 w 944"/>
              <a:gd name="T3" fmla="*/ 0 h 498"/>
              <a:gd name="T4" fmla="*/ 944 w 944"/>
              <a:gd name="T5" fmla="*/ 145 h 498"/>
              <a:gd name="T6" fmla="*/ 851 w 944"/>
              <a:gd name="T7" fmla="*/ 217 h 498"/>
              <a:gd name="T8" fmla="*/ 11 w 944"/>
              <a:gd name="T9" fmla="*/ 498 h 498"/>
              <a:gd name="T10" fmla="*/ 0 w 944"/>
              <a:gd name="T11" fmla="*/ 370 h 498"/>
              <a:gd name="T12" fmla="*/ 71 w 944"/>
              <a:gd name="T13" fmla="*/ 178 h 498"/>
              <a:gd name="T14" fmla="*/ 71 w 944"/>
              <a:gd name="T15" fmla="*/ 17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4" h="498">
                <a:moveTo>
                  <a:pt x="71" y="178"/>
                </a:moveTo>
                <a:lnTo>
                  <a:pt x="447" y="0"/>
                </a:lnTo>
                <a:lnTo>
                  <a:pt x="944" y="145"/>
                </a:lnTo>
                <a:lnTo>
                  <a:pt x="851" y="217"/>
                </a:lnTo>
                <a:lnTo>
                  <a:pt x="11" y="498"/>
                </a:lnTo>
                <a:lnTo>
                  <a:pt x="0" y="370"/>
                </a:lnTo>
                <a:lnTo>
                  <a:pt x="71" y="178"/>
                </a:lnTo>
                <a:lnTo>
                  <a:pt x="71" y="178"/>
                </a:lnTo>
                <a:close/>
              </a:path>
            </a:pathLst>
          </a:custGeom>
          <a:solidFill>
            <a:srgbClr val="B56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7123113" y="712788"/>
            <a:ext cx="517525" cy="346075"/>
          </a:xfrm>
          <a:custGeom>
            <a:avLst/>
            <a:gdLst>
              <a:gd name="T0" fmla="*/ 0 w 976"/>
              <a:gd name="T1" fmla="*/ 39 h 654"/>
              <a:gd name="T2" fmla="*/ 16 w 976"/>
              <a:gd name="T3" fmla="*/ 0 h 654"/>
              <a:gd name="T4" fmla="*/ 976 w 976"/>
              <a:gd name="T5" fmla="*/ 560 h 654"/>
              <a:gd name="T6" fmla="*/ 954 w 976"/>
              <a:gd name="T7" fmla="*/ 654 h 654"/>
              <a:gd name="T8" fmla="*/ 0 w 976"/>
              <a:gd name="T9" fmla="*/ 39 h 654"/>
              <a:gd name="T10" fmla="*/ 0 w 976"/>
              <a:gd name="T11" fmla="*/ 39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6" h="654">
                <a:moveTo>
                  <a:pt x="0" y="39"/>
                </a:moveTo>
                <a:lnTo>
                  <a:pt x="16" y="0"/>
                </a:lnTo>
                <a:lnTo>
                  <a:pt x="976" y="560"/>
                </a:lnTo>
                <a:lnTo>
                  <a:pt x="954" y="654"/>
                </a:lnTo>
                <a:lnTo>
                  <a:pt x="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A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Freeform 28"/>
          <p:cNvSpPr>
            <a:spLocks/>
          </p:cNvSpPr>
          <p:nvPr/>
        </p:nvSpPr>
        <p:spPr bwMode="auto">
          <a:xfrm>
            <a:off x="7210425" y="490538"/>
            <a:ext cx="1039813" cy="423862"/>
          </a:xfrm>
          <a:custGeom>
            <a:avLst/>
            <a:gdLst>
              <a:gd name="T0" fmla="*/ 6 w 1965"/>
              <a:gd name="T1" fmla="*/ 238 h 803"/>
              <a:gd name="T2" fmla="*/ 858 w 1965"/>
              <a:gd name="T3" fmla="*/ 607 h 803"/>
              <a:gd name="T4" fmla="*/ 822 w 1965"/>
              <a:gd name="T5" fmla="*/ 803 h 803"/>
              <a:gd name="T6" fmla="*/ 1008 w 1965"/>
              <a:gd name="T7" fmla="*/ 726 h 803"/>
              <a:gd name="T8" fmla="*/ 1114 w 1965"/>
              <a:gd name="T9" fmla="*/ 675 h 803"/>
              <a:gd name="T10" fmla="*/ 1086 w 1965"/>
              <a:gd name="T11" fmla="*/ 501 h 803"/>
              <a:gd name="T12" fmla="*/ 1356 w 1965"/>
              <a:gd name="T13" fmla="*/ 374 h 803"/>
              <a:gd name="T14" fmla="*/ 1409 w 1965"/>
              <a:gd name="T15" fmla="*/ 497 h 803"/>
              <a:gd name="T16" fmla="*/ 1378 w 1965"/>
              <a:gd name="T17" fmla="*/ 709 h 803"/>
              <a:gd name="T18" fmla="*/ 1757 w 1965"/>
              <a:gd name="T19" fmla="*/ 487 h 803"/>
              <a:gd name="T20" fmla="*/ 1863 w 1965"/>
              <a:gd name="T21" fmla="*/ 497 h 803"/>
              <a:gd name="T22" fmla="*/ 1965 w 1965"/>
              <a:gd name="T23" fmla="*/ 263 h 803"/>
              <a:gd name="T24" fmla="*/ 1955 w 1965"/>
              <a:gd name="T25" fmla="*/ 90 h 803"/>
              <a:gd name="T26" fmla="*/ 1821 w 1965"/>
              <a:gd name="T27" fmla="*/ 0 h 803"/>
              <a:gd name="T28" fmla="*/ 840 w 1965"/>
              <a:gd name="T29" fmla="*/ 369 h 803"/>
              <a:gd name="T30" fmla="*/ 766 w 1965"/>
              <a:gd name="T31" fmla="*/ 415 h 803"/>
              <a:gd name="T32" fmla="*/ 0 w 1965"/>
              <a:gd name="T33" fmla="*/ 97 h 803"/>
              <a:gd name="T34" fmla="*/ 6 w 1965"/>
              <a:gd name="T35" fmla="*/ 238 h 803"/>
              <a:gd name="T36" fmla="*/ 6 w 1965"/>
              <a:gd name="T37" fmla="*/ 238 h 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5" h="803">
                <a:moveTo>
                  <a:pt x="6" y="238"/>
                </a:moveTo>
                <a:lnTo>
                  <a:pt x="858" y="607"/>
                </a:lnTo>
                <a:lnTo>
                  <a:pt x="822" y="803"/>
                </a:lnTo>
                <a:lnTo>
                  <a:pt x="1008" y="726"/>
                </a:lnTo>
                <a:lnTo>
                  <a:pt x="1114" y="675"/>
                </a:lnTo>
                <a:lnTo>
                  <a:pt x="1086" y="501"/>
                </a:lnTo>
                <a:lnTo>
                  <a:pt x="1356" y="374"/>
                </a:lnTo>
                <a:lnTo>
                  <a:pt x="1409" y="497"/>
                </a:lnTo>
                <a:lnTo>
                  <a:pt x="1378" y="709"/>
                </a:lnTo>
                <a:lnTo>
                  <a:pt x="1757" y="487"/>
                </a:lnTo>
                <a:lnTo>
                  <a:pt x="1863" y="497"/>
                </a:lnTo>
                <a:lnTo>
                  <a:pt x="1965" y="263"/>
                </a:lnTo>
                <a:lnTo>
                  <a:pt x="1955" y="90"/>
                </a:lnTo>
                <a:lnTo>
                  <a:pt x="1821" y="0"/>
                </a:lnTo>
                <a:lnTo>
                  <a:pt x="840" y="369"/>
                </a:lnTo>
                <a:lnTo>
                  <a:pt x="766" y="415"/>
                </a:lnTo>
                <a:lnTo>
                  <a:pt x="0" y="97"/>
                </a:lnTo>
                <a:lnTo>
                  <a:pt x="6" y="238"/>
                </a:lnTo>
                <a:lnTo>
                  <a:pt x="6" y="238"/>
                </a:lnTo>
                <a:close/>
              </a:path>
            </a:pathLst>
          </a:custGeom>
          <a:solidFill>
            <a:srgbClr val="D1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1" name="Freeform 29"/>
          <p:cNvSpPr>
            <a:spLocks/>
          </p:cNvSpPr>
          <p:nvPr/>
        </p:nvSpPr>
        <p:spPr bwMode="auto">
          <a:xfrm>
            <a:off x="7145338" y="323850"/>
            <a:ext cx="1109662" cy="568325"/>
          </a:xfrm>
          <a:custGeom>
            <a:avLst/>
            <a:gdLst>
              <a:gd name="T0" fmla="*/ 0 w 2099"/>
              <a:gd name="T1" fmla="*/ 268 h 1075"/>
              <a:gd name="T2" fmla="*/ 1048 w 2099"/>
              <a:gd name="T3" fmla="*/ 0 h 1075"/>
              <a:gd name="T4" fmla="*/ 1607 w 2099"/>
              <a:gd name="T5" fmla="*/ 144 h 1075"/>
              <a:gd name="T6" fmla="*/ 697 w 2099"/>
              <a:gd name="T7" fmla="*/ 408 h 1075"/>
              <a:gd name="T8" fmla="*/ 908 w 2099"/>
              <a:gd name="T9" fmla="*/ 497 h 1075"/>
              <a:gd name="T10" fmla="*/ 1828 w 2099"/>
              <a:gd name="T11" fmla="*/ 226 h 1075"/>
              <a:gd name="T12" fmla="*/ 1922 w 2099"/>
              <a:gd name="T13" fmla="*/ 180 h 1075"/>
              <a:gd name="T14" fmla="*/ 2043 w 2099"/>
              <a:gd name="T15" fmla="*/ 259 h 1075"/>
              <a:gd name="T16" fmla="*/ 2096 w 2099"/>
              <a:gd name="T17" fmla="*/ 357 h 1075"/>
              <a:gd name="T18" fmla="*/ 2099 w 2099"/>
              <a:gd name="T19" fmla="*/ 629 h 1075"/>
              <a:gd name="T20" fmla="*/ 1987 w 2099"/>
              <a:gd name="T21" fmla="*/ 812 h 1075"/>
              <a:gd name="T22" fmla="*/ 1881 w 2099"/>
              <a:gd name="T23" fmla="*/ 821 h 1075"/>
              <a:gd name="T24" fmla="*/ 1864 w 2099"/>
              <a:gd name="T25" fmla="*/ 876 h 1075"/>
              <a:gd name="T26" fmla="*/ 1769 w 2099"/>
              <a:gd name="T27" fmla="*/ 931 h 1075"/>
              <a:gd name="T28" fmla="*/ 1653 w 2099"/>
              <a:gd name="T29" fmla="*/ 973 h 1075"/>
              <a:gd name="T30" fmla="*/ 1491 w 2099"/>
              <a:gd name="T31" fmla="*/ 1075 h 1075"/>
              <a:gd name="T32" fmla="*/ 1502 w 2099"/>
              <a:gd name="T33" fmla="*/ 1024 h 1075"/>
              <a:gd name="T34" fmla="*/ 1554 w 2099"/>
              <a:gd name="T35" fmla="*/ 871 h 1075"/>
              <a:gd name="T36" fmla="*/ 1941 w 2099"/>
              <a:gd name="T37" fmla="*/ 684 h 1075"/>
              <a:gd name="T38" fmla="*/ 2015 w 2099"/>
              <a:gd name="T39" fmla="*/ 574 h 1075"/>
              <a:gd name="T40" fmla="*/ 1994 w 2099"/>
              <a:gd name="T41" fmla="*/ 378 h 1075"/>
              <a:gd name="T42" fmla="*/ 1941 w 2099"/>
              <a:gd name="T43" fmla="*/ 342 h 1075"/>
              <a:gd name="T44" fmla="*/ 967 w 2099"/>
              <a:gd name="T45" fmla="*/ 668 h 1075"/>
              <a:gd name="T46" fmla="*/ 0 w 2099"/>
              <a:gd name="T47" fmla="*/ 268 h 1075"/>
              <a:gd name="T48" fmla="*/ 0 w 2099"/>
              <a:gd name="T49" fmla="*/ 268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99" h="1075">
                <a:moveTo>
                  <a:pt x="0" y="268"/>
                </a:moveTo>
                <a:lnTo>
                  <a:pt x="1048" y="0"/>
                </a:lnTo>
                <a:lnTo>
                  <a:pt x="1607" y="144"/>
                </a:lnTo>
                <a:lnTo>
                  <a:pt x="697" y="408"/>
                </a:lnTo>
                <a:lnTo>
                  <a:pt x="908" y="497"/>
                </a:lnTo>
                <a:lnTo>
                  <a:pt x="1828" y="226"/>
                </a:lnTo>
                <a:lnTo>
                  <a:pt x="1922" y="180"/>
                </a:lnTo>
                <a:lnTo>
                  <a:pt x="2043" y="259"/>
                </a:lnTo>
                <a:lnTo>
                  <a:pt x="2096" y="357"/>
                </a:lnTo>
                <a:lnTo>
                  <a:pt x="2099" y="629"/>
                </a:lnTo>
                <a:lnTo>
                  <a:pt x="1987" y="812"/>
                </a:lnTo>
                <a:lnTo>
                  <a:pt x="1881" y="821"/>
                </a:lnTo>
                <a:lnTo>
                  <a:pt x="1864" y="876"/>
                </a:lnTo>
                <a:lnTo>
                  <a:pt x="1769" y="931"/>
                </a:lnTo>
                <a:lnTo>
                  <a:pt x="1653" y="973"/>
                </a:lnTo>
                <a:lnTo>
                  <a:pt x="1491" y="1075"/>
                </a:lnTo>
                <a:lnTo>
                  <a:pt x="1502" y="1024"/>
                </a:lnTo>
                <a:lnTo>
                  <a:pt x="1554" y="871"/>
                </a:lnTo>
                <a:lnTo>
                  <a:pt x="1941" y="684"/>
                </a:lnTo>
                <a:lnTo>
                  <a:pt x="2015" y="574"/>
                </a:lnTo>
                <a:lnTo>
                  <a:pt x="1994" y="378"/>
                </a:lnTo>
                <a:lnTo>
                  <a:pt x="1941" y="342"/>
                </a:lnTo>
                <a:lnTo>
                  <a:pt x="967" y="668"/>
                </a:ln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A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2" name="Freeform 30"/>
          <p:cNvSpPr>
            <a:spLocks/>
          </p:cNvSpPr>
          <p:nvPr/>
        </p:nvSpPr>
        <p:spPr bwMode="auto">
          <a:xfrm>
            <a:off x="7727950" y="952500"/>
            <a:ext cx="569913" cy="350838"/>
          </a:xfrm>
          <a:custGeom>
            <a:avLst/>
            <a:gdLst>
              <a:gd name="T0" fmla="*/ 359 w 1079"/>
              <a:gd name="T1" fmla="*/ 200 h 663"/>
              <a:gd name="T2" fmla="*/ 998 w 1079"/>
              <a:gd name="T3" fmla="*/ 0 h 663"/>
              <a:gd name="T4" fmla="*/ 991 w 1079"/>
              <a:gd name="T5" fmla="*/ 116 h 663"/>
              <a:gd name="T6" fmla="*/ 1001 w 1079"/>
              <a:gd name="T7" fmla="*/ 213 h 663"/>
              <a:gd name="T8" fmla="*/ 1079 w 1079"/>
              <a:gd name="T9" fmla="*/ 281 h 663"/>
              <a:gd name="T10" fmla="*/ 81 w 1079"/>
              <a:gd name="T11" fmla="*/ 663 h 663"/>
              <a:gd name="T12" fmla="*/ 28 w 1079"/>
              <a:gd name="T13" fmla="*/ 629 h 663"/>
              <a:gd name="T14" fmla="*/ 0 w 1079"/>
              <a:gd name="T15" fmla="*/ 519 h 663"/>
              <a:gd name="T16" fmla="*/ 39 w 1079"/>
              <a:gd name="T17" fmla="*/ 293 h 663"/>
              <a:gd name="T18" fmla="*/ 77 w 1079"/>
              <a:gd name="T19" fmla="*/ 268 h 663"/>
              <a:gd name="T20" fmla="*/ 173 w 1079"/>
              <a:gd name="T21" fmla="*/ 497 h 663"/>
              <a:gd name="T22" fmla="*/ 222 w 1079"/>
              <a:gd name="T23" fmla="*/ 550 h 663"/>
              <a:gd name="T24" fmla="*/ 229 w 1079"/>
              <a:gd name="T25" fmla="*/ 348 h 663"/>
              <a:gd name="T26" fmla="*/ 288 w 1079"/>
              <a:gd name="T27" fmla="*/ 281 h 663"/>
              <a:gd name="T28" fmla="*/ 406 w 1079"/>
              <a:gd name="T29" fmla="*/ 328 h 663"/>
              <a:gd name="T30" fmla="*/ 359 w 1079"/>
              <a:gd name="T31" fmla="*/ 200 h 663"/>
              <a:gd name="T32" fmla="*/ 359 w 1079"/>
              <a:gd name="T33" fmla="*/ 20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9" h="663">
                <a:moveTo>
                  <a:pt x="359" y="200"/>
                </a:moveTo>
                <a:lnTo>
                  <a:pt x="998" y="0"/>
                </a:lnTo>
                <a:lnTo>
                  <a:pt x="991" y="116"/>
                </a:lnTo>
                <a:lnTo>
                  <a:pt x="1001" y="213"/>
                </a:lnTo>
                <a:lnTo>
                  <a:pt x="1079" y="281"/>
                </a:lnTo>
                <a:lnTo>
                  <a:pt x="81" y="663"/>
                </a:lnTo>
                <a:lnTo>
                  <a:pt x="28" y="629"/>
                </a:lnTo>
                <a:lnTo>
                  <a:pt x="0" y="519"/>
                </a:lnTo>
                <a:lnTo>
                  <a:pt x="39" y="293"/>
                </a:lnTo>
                <a:lnTo>
                  <a:pt x="77" y="268"/>
                </a:lnTo>
                <a:lnTo>
                  <a:pt x="173" y="497"/>
                </a:lnTo>
                <a:lnTo>
                  <a:pt x="222" y="550"/>
                </a:lnTo>
                <a:lnTo>
                  <a:pt x="229" y="348"/>
                </a:lnTo>
                <a:lnTo>
                  <a:pt x="288" y="281"/>
                </a:lnTo>
                <a:lnTo>
                  <a:pt x="406" y="328"/>
                </a:lnTo>
                <a:lnTo>
                  <a:pt x="359" y="200"/>
                </a:lnTo>
                <a:lnTo>
                  <a:pt x="359" y="200"/>
                </a:lnTo>
                <a:close/>
              </a:path>
            </a:pathLst>
          </a:custGeom>
          <a:solidFill>
            <a:srgbClr val="D1BA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3" name="Freeform 31"/>
          <p:cNvSpPr>
            <a:spLocks/>
          </p:cNvSpPr>
          <p:nvPr/>
        </p:nvSpPr>
        <p:spPr bwMode="auto">
          <a:xfrm>
            <a:off x="7631113" y="838200"/>
            <a:ext cx="174625" cy="119063"/>
          </a:xfrm>
          <a:custGeom>
            <a:avLst/>
            <a:gdLst>
              <a:gd name="T0" fmla="*/ 0 w 330"/>
              <a:gd name="T1" fmla="*/ 195 h 225"/>
              <a:gd name="T2" fmla="*/ 218 w 330"/>
              <a:gd name="T3" fmla="*/ 170 h 225"/>
              <a:gd name="T4" fmla="*/ 207 w 330"/>
              <a:gd name="T5" fmla="*/ 225 h 225"/>
              <a:gd name="T6" fmla="*/ 306 w 330"/>
              <a:gd name="T7" fmla="*/ 178 h 225"/>
              <a:gd name="T8" fmla="*/ 330 w 330"/>
              <a:gd name="T9" fmla="*/ 0 h 225"/>
              <a:gd name="T10" fmla="*/ 0 w 330"/>
              <a:gd name="T11" fmla="*/ 195 h 225"/>
              <a:gd name="T12" fmla="*/ 0 w 330"/>
              <a:gd name="T13" fmla="*/ 19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225">
                <a:moveTo>
                  <a:pt x="0" y="195"/>
                </a:moveTo>
                <a:lnTo>
                  <a:pt x="218" y="170"/>
                </a:lnTo>
                <a:lnTo>
                  <a:pt x="207" y="225"/>
                </a:lnTo>
                <a:lnTo>
                  <a:pt x="306" y="178"/>
                </a:lnTo>
                <a:lnTo>
                  <a:pt x="330" y="0"/>
                </a:lnTo>
                <a:lnTo>
                  <a:pt x="0" y="195"/>
                </a:lnTo>
                <a:lnTo>
                  <a:pt x="0" y="195"/>
                </a:lnTo>
                <a:close/>
              </a:path>
            </a:pathLst>
          </a:custGeom>
          <a:solidFill>
            <a:srgbClr val="AE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4" name="Freeform 32"/>
          <p:cNvSpPr>
            <a:spLocks/>
          </p:cNvSpPr>
          <p:nvPr/>
        </p:nvSpPr>
        <p:spPr bwMode="auto">
          <a:xfrm>
            <a:off x="7086600" y="312738"/>
            <a:ext cx="1143000" cy="487362"/>
          </a:xfrm>
          <a:custGeom>
            <a:avLst/>
            <a:gdLst>
              <a:gd name="T0" fmla="*/ 18 w 2160"/>
              <a:gd name="T1" fmla="*/ 238 h 919"/>
              <a:gd name="T2" fmla="*/ 0 w 2160"/>
              <a:gd name="T3" fmla="*/ 326 h 919"/>
              <a:gd name="T4" fmla="*/ 191 w 2160"/>
              <a:gd name="T5" fmla="*/ 441 h 919"/>
              <a:gd name="T6" fmla="*/ 215 w 2160"/>
              <a:gd name="T7" fmla="*/ 549 h 919"/>
              <a:gd name="T8" fmla="*/ 220 w 2160"/>
              <a:gd name="T9" fmla="*/ 643 h 919"/>
              <a:gd name="T10" fmla="*/ 196 w 2160"/>
              <a:gd name="T11" fmla="*/ 752 h 919"/>
              <a:gd name="T12" fmla="*/ 257 w 2160"/>
              <a:gd name="T13" fmla="*/ 658 h 919"/>
              <a:gd name="T14" fmla="*/ 287 w 2160"/>
              <a:gd name="T15" fmla="*/ 549 h 919"/>
              <a:gd name="T16" fmla="*/ 280 w 2160"/>
              <a:gd name="T17" fmla="*/ 470 h 919"/>
              <a:gd name="T18" fmla="*/ 1011 w 2160"/>
              <a:gd name="T19" fmla="*/ 781 h 919"/>
              <a:gd name="T20" fmla="*/ 2051 w 2160"/>
              <a:gd name="T21" fmla="*/ 361 h 919"/>
              <a:gd name="T22" fmla="*/ 2082 w 2160"/>
              <a:gd name="T23" fmla="*/ 470 h 919"/>
              <a:gd name="T24" fmla="*/ 2082 w 2160"/>
              <a:gd name="T25" fmla="*/ 593 h 919"/>
              <a:gd name="T26" fmla="*/ 2010 w 2160"/>
              <a:gd name="T27" fmla="*/ 701 h 919"/>
              <a:gd name="T28" fmla="*/ 1668 w 2160"/>
              <a:gd name="T29" fmla="*/ 871 h 919"/>
              <a:gd name="T30" fmla="*/ 1651 w 2160"/>
              <a:gd name="T31" fmla="*/ 919 h 919"/>
              <a:gd name="T32" fmla="*/ 2046 w 2160"/>
              <a:gd name="T33" fmla="*/ 737 h 919"/>
              <a:gd name="T34" fmla="*/ 2124 w 2160"/>
              <a:gd name="T35" fmla="*/ 672 h 919"/>
              <a:gd name="T36" fmla="*/ 2160 w 2160"/>
              <a:gd name="T37" fmla="*/ 564 h 919"/>
              <a:gd name="T38" fmla="*/ 2148 w 2160"/>
              <a:gd name="T39" fmla="*/ 419 h 919"/>
              <a:gd name="T40" fmla="*/ 2094 w 2160"/>
              <a:gd name="T41" fmla="*/ 340 h 919"/>
              <a:gd name="T42" fmla="*/ 2040 w 2160"/>
              <a:gd name="T43" fmla="*/ 311 h 919"/>
              <a:gd name="T44" fmla="*/ 1897 w 2160"/>
              <a:gd name="T45" fmla="*/ 390 h 919"/>
              <a:gd name="T46" fmla="*/ 1035 w 2160"/>
              <a:gd name="T47" fmla="*/ 635 h 919"/>
              <a:gd name="T48" fmla="*/ 198 w 2160"/>
              <a:gd name="T49" fmla="*/ 323 h 919"/>
              <a:gd name="T50" fmla="*/ 987 w 2160"/>
              <a:gd name="T51" fmla="*/ 687 h 919"/>
              <a:gd name="T52" fmla="*/ 987 w 2160"/>
              <a:gd name="T53" fmla="*/ 723 h 919"/>
              <a:gd name="T54" fmla="*/ 35 w 2160"/>
              <a:gd name="T55" fmla="*/ 303 h 919"/>
              <a:gd name="T56" fmla="*/ 65 w 2160"/>
              <a:gd name="T57" fmla="*/ 267 h 919"/>
              <a:gd name="T58" fmla="*/ 1124 w 2160"/>
              <a:gd name="T59" fmla="*/ 37 h 919"/>
              <a:gd name="T60" fmla="*/ 1642 w 2160"/>
              <a:gd name="T61" fmla="*/ 152 h 919"/>
              <a:gd name="T62" fmla="*/ 1095 w 2160"/>
              <a:gd name="T63" fmla="*/ 0 h 919"/>
              <a:gd name="T64" fmla="*/ 18 w 2160"/>
              <a:gd name="T65" fmla="*/ 238 h 919"/>
              <a:gd name="T66" fmla="*/ 18 w 2160"/>
              <a:gd name="T67" fmla="*/ 238 h 9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160" h="919">
                <a:moveTo>
                  <a:pt x="18" y="238"/>
                </a:moveTo>
                <a:lnTo>
                  <a:pt x="0" y="326"/>
                </a:lnTo>
                <a:lnTo>
                  <a:pt x="191" y="441"/>
                </a:lnTo>
                <a:lnTo>
                  <a:pt x="215" y="549"/>
                </a:lnTo>
                <a:lnTo>
                  <a:pt x="220" y="643"/>
                </a:lnTo>
                <a:lnTo>
                  <a:pt x="196" y="752"/>
                </a:lnTo>
                <a:lnTo>
                  <a:pt x="257" y="658"/>
                </a:lnTo>
                <a:lnTo>
                  <a:pt x="287" y="549"/>
                </a:lnTo>
                <a:lnTo>
                  <a:pt x="280" y="470"/>
                </a:lnTo>
                <a:lnTo>
                  <a:pt x="1011" y="781"/>
                </a:lnTo>
                <a:lnTo>
                  <a:pt x="2051" y="361"/>
                </a:lnTo>
                <a:lnTo>
                  <a:pt x="2082" y="470"/>
                </a:lnTo>
                <a:lnTo>
                  <a:pt x="2082" y="593"/>
                </a:lnTo>
                <a:lnTo>
                  <a:pt x="2010" y="701"/>
                </a:lnTo>
                <a:lnTo>
                  <a:pt x="1668" y="871"/>
                </a:lnTo>
                <a:lnTo>
                  <a:pt x="1651" y="919"/>
                </a:lnTo>
                <a:lnTo>
                  <a:pt x="2046" y="737"/>
                </a:lnTo>
                <a:lnTo>
                  <a:pt x="2124" y="672"/>
                </a:lnTo>
                <a:lnTo>
                  <a:pt x="2160" y="564"/>
                </a:lnTo>
                <a:lnTo>
                  <a:pt x="2148" y="419"/>
                </a:lnTo>
                <a:lnTo>
                  <a:pt x="2094" y="340"/>
                </a:lnTo>
                <a:lnTo>
                  <a:pt x="2040" y="311"/>
                </a:lnTo>
                <a:lnTo>
                  <a:pt x="1897" y="390"/>
                </a:lnTo>
                <a:lnTo>
                  <a:pt x="1035" y="635"/>
                </a:lnTo>
                <a:lnTo>
                  <a:pt x="198" y="323"/>
                </a:lnTo>
                <a:lnTo>
                  <a:pt x="987" y="687"/>
                </a:lnTo>
                <a:lnTo>
                  <a:pt x="987" y="723"/>
                </a:lnTo>
                <a:lnTo>
                  <a:pt x="35" y="303"/>
                </a:lnTo>
                <a:lnTo>
                  <a:pt x="65" y="267"/>
                </a:lnTo>
                <a:lnTo>
                  <a:pt x="1124" y="37"/>
                </a:lnTo>
                <a:lnTo>
                  <a:pt x="1642" y="152"/>
                </a:lnTo>
                <a:lnTo>
                  <a:pt x="1095" y="0"/>
                </a:lnTo>
                <a:lnTo>
                  <a:pt x="18" y="238"/>
                </a:lnTo>
                <a:lnTo>
                  <a:pt x="18" y="2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5" name="Freeform 33"/>
          <p:cNvSpPr>
            <a:spLocks/>
          </p:cNvSpPr>
          <p:nvPr/>
        </p:nvSpPr>
        <p:spPr bwMode="auto">
          <a:xfrm>
            <a:off x="7089775" y="638175"/>
            <a:ext cx="706438" cy="430213"/>
          </a:xfrm>
          <a:custGeom>
            <a:avLst/>
            <a:gdLst>
              <a:gd name="T0" fmla="*/ 226 w 1333"/>
              <a:gd name="T1" fmla="*/ 0 h 814"/>
              <a:gd name="T2" fmla="*/ 20 w 1333"/>
              <a:gd name="T3" fmla="*/ 89 h 814"/>
              <a:gd name="T4" fmla="*/ 0 w 1333"/>
              <a:gd name="T5" fmla="*/ 179 h 814"/>
              <a:gd name="T6" fmla="*/ 1014 w 1333"/>
              <a:gd name="T7" fmla="*/ 814 h 814"/>
              <a:gd name="T8" fmla="*/ 1295 w 1333"/>
              <a:gd name="T9" fmla="*/ 645 h 814"/>
              <a:gd name="T10" fmla="*/ 1333 w 1333"/>
              <a:gd name="T11" fmla="*/ 531 h 814"/>
              <a:gd name="T12" fmla="*/ 1021 w 1333"/>
              <a:gd name="T13" fmla="*/ 678 h 814"/>
              <a:gd name="T14" fmla="*/ 316 w 1333"/>
              <a:gd name="T15" fmla="*/ 287 h 814"/>
              <a:gd name="T16" fmla="*/ 986 w 1333"/>
              <a:gd name="T17" fmla="*/ 705 h 814"/>
              <a:gd name="T18" fmla="*/ 1002 w 1333"/>
              <a:gd name="T19" fmla="*/ 767 h 814"/>
              <a:gd name="T20" fmla="*/ 63 w 1333"/>
              <a:gd name="T21" fmla="*/ 179 h 814"/>
              <a:gd name="T22" fmla="*/ 54 w 1333"/>
              <a:gd name="T23" fmla="*/ 127 h 814"/>
              <a:gd name="T24" fmla="*/ 223 w 1333"/>
              <a:gd name="T25" fmla="*/ 46 h 814"/>
              <a:gd name="T26" fmla="*/ 226 w 1333"/>
              <a:gd name="T27" fmla="*/ 0 h 814"/>
              <a:gd name="T28" fmla="*/ 226 w 1333"/>
              <a:gd name="T29" fmla="*/ 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33" h="814">
                <a:moveTo>
                  <a:pt x="226" y="0"/>
                </a:moveTo>
                <a:lnTo>
                  <a:pt x="20" y="89"/>
                </a:lnTo>
                <a:lnTo>
                  <a:pt x="0" y="179"/>
                </a:lnTo>
                <a:lnTo>
                  <a:pt x="1014" y="814"/>
                </a:lnTo>
                <a:lnTo>
                  <a:pt x="1295" y="645"/>
                </a:lnTo>
                <a:lnTo>
                  <a:pt x="1333" y="531"/>
                </a:lnTo>
                <a:lnTo>
                  <a:pt x="1021" y="678"/>
                </a:lnTo>
                <a:lnTo>
                  <a:pt x="316" y="287"/>
                </a:lnTo>
                <a:lnTo>
                  <a:pt x="986" y="705"/>
                </a:lnTo>
                <a:lnTo>
                  <a:pt x="1002" y="767"/>
                </a:lnTo>
                <a:lnTo>
                  <a:pt x="63" y="179"/>
                </a:lnTo>
                <a:lnTo>
                  <a:pt x="54" y="127"/>
                </a:lnTo>
                <a:lnTo>
                  <a:pt x="223" y="46"/>
                </a:lnTo>
                <a:lnTo>
                  <a:pt x="226" y="0"/>
                </a:lnTo>
                <a:lnTo>
                  <a:pt x="2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6" name="Freeform 34"/>
          <p:cNvSpPr>
            <a:spLocks/>
          </p:cNvSpPr>
          <p:nvPr/>
        </p:nvSpPr>
        <p:spPr bwMode="auto">
          <a:xfrm>
            <a:off x="7215188" y="687388"/>
            <a:ext cx="590550" cy="263525"/>
          </a:xfrm>
          <a:custGeom>
            <a:avLst/>
            <a:gdLst>
              <a:gd name="T0" fmla="*/ 0 w 1115"/>
              <a:gd name="T1" fmla="*/ 70 h 496"/>
              <a:gd name="T2" fmla="*/ 761 w 1115"/>
              <a:gd name="T3" fmla="*/ 496 h 496"/>
              <a:gd name="T4" fmla="*/ 1115 w 1115"/>
              <a:gd name="T5" fmla="*/ 321 h 496"/>
              <a:gd name="T6" fmla="*/ 1115 w 1115"/>
              <a:gd name="T7" fmla="*/ 284 h 496"/>
              <a:gd name="T8" fmla="*/ 845 w 1115"/>
              <a:gd name="T9" fmla="*/ 410 h 496"/>
              <a:gd name="T10" fmla="*/ 883 w 1115"/>
              <a:gd name="T11" fmla="*/ 306 h 496"/>
              <a:gd name="T12" fmla="*/ 1019 w 1115"/>
              <a:gd name="T13" fmla="*/ 239 h 496"/>
              <a:gd name="T14" fmla="*/ 872 w 1115"/>
              <a:gd name="T15" fmla="*/ 259 h 496"/>
              <a:gd name="T16" fmla="*/ 863 w 1115"/>
              <a:gd name="T17" fmla="*/ 145 h 496"/>
              <a:gd name="T18" fmla="*/ 813 w 1115"/>
              <a:gd name="T19" fmla="*/ 19 h 496"/>
              <a:gd name="T20" fmla="*/ 778 w 1115"/>
              <a:gd name="T21" fmla="*/ 48 h 496"/>
              <a:gd name="T22" fmla="*/ 821 w 1115"/>
              <a:gd name="T23" fmla="*/ 145 h 496"/>
              <a:gd name="T24" fmla="*/ 465 w 1115"/>
              <a:gd name="T25" fmla="*/ 0 h 496"/>
              <a:gd name="T26" fmla="*/ 821 w 1115"/>
              <a:gd name="T27" fmla="*/ 212 h 496"/>
              <a:gd name="T28" fmla="*/ 831 w 1115"/>
              <a:gd name="T29" fmla="*/ 276 h 496"/>
              <a:gd name="T30" fmla="*/ 803 w 1115"/>
              <a:gd name="T31" fmla="*/ 355 h 496"/>
              <a:gd name="T32" fmla="*/ 251 w 1115"/>
              <a:gd name="T33" fmla="*/ 94 h 496"/>
              <a:gd name="T34" fmla="*/ 800 w 1115"/>
              <a:gd name="T35" fmla="*/ 396 h 496"/>
              <a:gd name="T36" fmla="*/ 761 w 1115"/>
              <a:gd name="T37" fmla="*/ 459 h 496"/>
              <a:gd name="T38" fmla="*/ 0 w 1115"/>
              <a:gd name="T39" fmla="*/ 70 h 496"/>
              <a:gd name="T40" fmla="*/ 0 w 1115"/>
              <a:gd name="T41" fmla="*/ 7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15" h="496">
                <a:moveTo>
                  <a:pt x="0" y="70"/>
                </a:moveTo>
                <a:lnTo>
                  <a:pt x="761" y="496"/>
                </a:lnTo>
                <a:lnTo>
                  <a:pt x="1115" y="321"/>
                </a:lnTo>
                <a:lnTo>
                  <a:pt x="1115" y="284"/>
                </a:lnTo>
                <a:lnTo>
                  <a:pt x="845" y="410"/>
                </a:lnTo>
                <a:lnTo>
                  <a:pt x="883" y="306"/>
                </a:lnTo>
                <a:lnTo>
                  <a:pt x="1019" y="239"/>
                </a:lnTo>
                <a:lnTo>
                  <a:pt x="872" y="259"/>
                </a:lnTo>
                <a:lnTo>
                  <a:pt x="863" y="145"/>
                </a:lnTo>
                <a:lnTo>
                  <a:pt x="813" y="19"/>
                </a:lnTo>
                <a:lnTo>
                  <a:pt x="778" y="48"/>
                </a:lnTo>
                <a:lnTo>
                  <a:pt x="821" y="145"/>
                </a:lnTo>
                <a:lnTo>
                  <a:pt x="465" y="0"/>
                </a:lnTo>
                <a:lnTo>
                  <a:pt x="821" y="212"/>
                </a:lnTo>
                <a:lnTo>
                  <a:pt x="831" y="276"/>
                </a:lnTo>
                <a:lnTo>
                  <a:pt x="803" y="355"/>
                </a:lnTo>
                <a:lnTo>
                  <a:pt x="251" y="94"/>
                </a:lnTo>
                <a:lnTo>
                  <a:pt x="800" y="396"/>
                </a:lnTo>
                <a:lnTo>
                  <a:pt x="761" y="459"/>
                </a:lnTo>
                <a:lnTo>
                  <a:pt x="0" y="70"/>
                </a:lnTo>
                <a:lnTo>
                  <a:pt x="0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7" name="Freeform 35"/>
          <p:cNvSpPr>
            <a:spLocks/>
          </p:cNvSpPr>
          <p:nvPr/>
        </p:nvSpPr>
        <p:spPr bwMode="auto">
          <a:xfrm>
            <a:off x="7707313" y="587375"/>
            <a:ext cx="412750" cy="655638"/>
          </a:xfrm>
          <a:custGeom>
            <a:avLst/>
            <a:gdLst>
              <a:gd name="T0" fmla="*/ 0 w 780"/>
              <a:gd name="T1" fmla="*/ 321 h 1239"/>
              <a:gd name="T2" fmla="*/ 288 w 780"/>
              <a:gd name="T3" fmla="*/ 217 h 1239"/>
              <a:gd name="T4" fmla="*/ 780 w 780"/>
              <a:gd name="T5" fmla="*/ 0 h 1239"/>
              <a:gd name="T6" fmla="*/ 440 w 780"/>
              <a:gd name="T7" fmla="*/ 208 h 1239"/>
              <a:gd name="T8" fmla="*/ 498 w 780"/>
              <a:gd name="T9" fmla="*/ 293 h 1239"/>
              <a:gd name="T10" fmla="*/ 498 w 780"/>
              <a:gd name="T11" fmla="*/ 396 h 1239"/>
              <a:gd name="T12" fmla="*/ 452 w 780"/>
              <a:gd name="T13" fmla="*/ 570 h 1239"/>
              <a:gd name="T14" fmla="*/ 389 w 780"/>
              <a:gd name="T15" fmla="*/ 759 h 1239"/>
              <a:gd name="T16" fmla="*/ 386 w 780"/>
              <a:gd name="T17" fmla="*/ 862 h 1239"/>
              <a:gd name="T18" fmla="*/ 444 w 780"/>
              <a:gd name="T19" fmla="*/ 1017 h 1239"/>
              <a:gd name="T20" fmla="*/ 358 w 780"/>
              <a:gd name="T21" fmla="*/ 896 h 1239"/>
              <a:gd name="T22" fmla="*/ 347 w 780"/>
              <a:gd name="T23" fmla="*/ 763 h 1239"/>
              <a:gd name="T24" fmla="*/ 413 w 780"/>
              <a:gd name="T25" fmla="*/ 542 h 1239"/>
              <a:gd name="T26" fmla="*/ 464 w 780"/>
              <a:gd name="T27" fmla="*/ 382 h 1239"/>
              <a:gd name="T28" fmla="*/ 386 w 780"/>
              <a:gd name="T29" fmla="*/ 213 h 1239"/>
              <a:gd name="T30" fmla="*/ 171 w 780"/>
              <a:gd name="T31" fmla="*/ 312 h 1239"/>
              <a:gd name="T32" fmla="*/ 191 w 780"/>
              <a:gd name="T33" fmla="*/ 363 h 1239"/>
              <a:gd name="T34" fmla="*/ 206 w 780"/>
              <a:gd name="T35" fmla="*/ 495 h 1239"/>
              <a:gd name="T36" fmla="*/ 187 w 780"/>
              <a:gd name="T37" fmla="*/ 645 h 1239"/>
              <a:gd name="T38" fmla="*/ 156 w 780"/>
              <a:gd name="T39" fmla="*/ 792 h 1239"/>
              <a:gd name="T40" fmla="*/ 144 w 780"/>
              <a:gd name="T41" fmla="*/ 942 h 1239"/>
              <a:gd name="T42" fmla="*/ 179 w 780"/>
              <a:gd name="T43" fmla="*/ 1089 h 1239"/>
              <a:gd name="T44" fmla="*/ 260 w 780"/>
              <a:gd name="T45" fmla="*/ 1239 h 1239"/>
              <a:gd name="T46" fmla="*/ 175 w 780"/>
              <a:gd name="T47" fmla="*/ 1177 h 1239"/>
              <a:gd name="T48" fmla="*/ 117 w 780"/>
              <a:gd name="T49" fmla="*/ 1017 h 1239"/>
              <a:gd name="T50" fmla="*/ 105 w 780"/>
              <a:gd name="T51" fmla="*/ 839 h 1239"/>
              <a:gd name="T52" fmla="*/ 148 w 780"/>
              <a:gd name="T53" fmla="*/ 607 h 1239"/>
              <a:gd name="T54" fmla="*/ 164 w 780"/>
              <a:gd name="T55" fmla="*/ 467 h 1239"/>
              <a:gd name="T56" fmla="*/ 105 w 780"/>
              <a:gd name="T57" fmla="*/ 331 h 1239"/>
              <a:gd name="T58" fmla="*/ 0 w 780"/>
              <a:gd name="T59" fmla="*/ 321 h 1239"/>
              <a:gd name="T60" fmla="*/ 0 w 780"/>
              <a:gd name="T61" fmla="*/ 321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80" h="1239">
                <a:moveTo>
                  <a:pt x="0" y="321"/>
                </a:moveTo>
                <a:lnTo>
                  <a:pt x="288" y="217"/>
                </a:lnTo>
                <a:lnTo>
                  <a:pt x="780" y="0"/>
                </a:lnTo>
                <a:lnTo>
                  <a:pt x="440" y="208"/>
                </a:lnTo>
                <a:lnTo>
                  <a:pt x="498" y="293"/>
                </a:lnTo>
                <a:lnTo>
                  <a:pt x="498" y="396"/>
                </a:lnTo>
                <a:lnTo>
                  <a:pt x="452" y="570"/>
                </a:lnTo>
                <a:lnTo>
                  <a:pt x="389" y="759"/>
                </a:lnTo>
                <a:lnTo>
                  <a:pt x="386" y="862"/>
                </a:lnTo>
                <a:lnTo>
                  <a:pt x="444" y="1017"/>
                </a:lnTo>
                <a:lnTo>
                  <a:pt x="358" y="896"/>
                </a:lnTo>
                <a:lnTo>
                  <a:pt x="347" y="763"/>
                </a:lnTo>
                <a:lnTo>
                  <a:pt x="413" y="542"/>
                </a:lnTo>
                <a:lnTo>
                  <a:pt x="464" y="382"/>
                </a:lnTo>
                <a:lnTo>
                  <a:pt x="386" y="213"/>
                </a:lnTo>
                <a:lnTo>
                  <a:pt x="171" y="312"/>
                </a:lnTo>
                <a:lnTo>
                  <a:pt x="191" y="363"/>
                </a:lnTo>
                <a:lnTo>
                  <a:pt x="206" y="495"/>
                </a:lnTo>
                <a:lnTo>
                  <a:pt x="187" y="645"/>
                </a:lnTo>
                <a:lnTo>
                  <a:pt x="156" y="792"/>
                </a:lnTo>
                <a:lnTo>
                  <a:pt x="144" y="942"/>
                </a:lnTo>
                <a:lnTo>
                  <a:pt x="179" y="1089"/>
                </a:lnTo>
                <a:lnTo>
                  <a:pt x="260" y="1239"/>
                </a:lnTo>
                <a:lnTo>
                  <a:pt x="175" y="1177"/>
                </a:lnTo>
                <a:lnTo>
                  <a:pt x="117" y="1017"/>
                </a:lnTo>
                <a:lnTo>
                  <a:pt x="105" y="839"/>
                </a:lnTo>
                <a:lnTo>
                  <a:pt x="148" y="607"/>
                </a:lnTo>
                <a:lnTo>
                  <a:pt x="164" y="467"/>
                </a:lnTo>
                <a:lnTo>
                  <a:pt x="105" y="331"/>
                </a:lnTo>
                <a:lnTo>
                  <a:pt x="0" y="321"/>
                </a:lnTo>
                <a:lnTo>
                  <a:pt x="0" y="3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8" name="Freeform 36"/>
          <p:cNvSpPr>
            <a:spLocks/>
          </p:cNvSpPr>
          <p:nvPr/>
        </p:nvSpPr>
        <p:spPr bwMode="auto">
          <a:xfrm>
            <a:off x="7835900" y="1089025"/>
            <a:ext cx="106363" cy="153988"/>
          </a:xfrm>
          <a:custGeom>
            <a:avLst/>
            <a:gdLst>
              <a:gd name="T0" fmla="*/ 18 w 202"/>
              <a:gd name="T1" fmla="*/ 292 h 292"/>
              <a:gd name="T2" fmla="*/ 0 w 202"/>
              <a:gd name="T3" fmla="*/ 137 h 292"/>
              <a:gd name="T4" fmla="*/ 51 w 202"/>
              <a:gd name="T5" fmla="*/ 0 h 292"/>
              <a:gd name="T6" fmla="*/ 97 w 202"/>
              <a:gd name="T7" fmla="*/ 5 h 292"/>
              <a:gd name="T8" fmla="*/ 202 w 202"/>
              <a:gd name="T9" fmla="*/ 70 h 292"/>
              <a:gd name="T10" fmla="*/ 78 w 202"/>
              <a:gd name="T11" fmla="*/ 56 h 292"/>
              <a:gd name="T12" fmla="*/ 34 w 202"/>
              <a:gd name="T13" fmla="*/ 142 h 292"/>
              <a:gd name="T14" fmla="*/ 18 w 202"/>
              <a:gd name="T15" fmla="*/ 292 h 292"/>
              <a:gd name="T16" fmla="*/ 18 w 202"/>
              <a:gd name="T17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292">
                <a:moveTo>
                  <a:pt x="18" y="292"/>
                </a:moveTo>
                <a:lnTo>
                  <a:pt x="0" y="137"/>
                </a:lnTo>
                <a:lnTo>
                  <a:pt x="51" y="0"/>
                </a:lnTo>
                <a:lnTo>
                  <a:pt x="97" y="5"/>
                </a:lnTo>
                <a:lnTo>
                  <a:pt x="202" y="70"/>
                </a:lnTo>
                <a:lnTo>
                  <a:pt x="78" y="56"/>
                </a:lnTo>
                <a:lnTo>
                  <a:pt x="34" y="142"/>
                </a:lnTo>
                <a:lnTo>
                  <a:pt x="18" y="292"/>
                </a:lnTo>
                <a:lnTo>
                  <a:pt x="18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9" name="Freeform 37"/>
          <p:cNvSpPr>
            <a:spLocks/>
          </p:cNvSpPr>
          <p:nvPr/>
        </p:nvSpPr>
        <p:spPr bwMode="auto">
          <a:xfrm>
            <a:off x="7926388" y="425450"/>
            <a:ext cx="338137" cy="485775"/>
          </a:xfrm>
          <a:custGeom>
            <a:avLst/>
            <a:gdLst>
              <a:gd name="T0" fmla="*/ 47 w 639"/>
              <a:gd name="T1" fmla="*/ 806 h 918"/>
              <a:gd name="T2" fmla="*/ 405 w 639"/>
              <a:gd name="T3" fmla="*/ 608 h 918"/>
              <a:gd name="T4" fmla="*/ 489 w 639"/>
              <a:gd name="T5" fmla="*/ 597 h 918"/>
              <a:gd name="T6" fmla="*/ 550 w 639"/>
              <a:gd name="T7" fmla="*/ 528 h 918"/>
              <a:gd name="T8" fmla="*/ 605 w 639"/>
              <a:gd name="T9" fmla="*/ 364 h 918"/>
              <a:gd name="T10" fmla="*/ 581 w 639"/>
              <a:gd name="T11" fmla="*/ 137 h 918"/>
              <a:gd name="T12" fmla="*/ 492 w 639"/>
              <a:gd name="T13" fmla="*/ 44 h 918"/>
              <a:gd name="T14" fmla="*/ 337 w 639"/>
              <a:gd name="T15" fmla="*/ 105 h 918"/>
              <a:gd name="T16" fmla="*/ 465 w 639"/>
              <a:gd name="T17" fmla="*/ 0 h 918"/>
              <a:gd name="T18" fmla="*/ 550 w 639"/>
              <a:gd name="T19" fmla="*/ 34 h 918"/>
              <a:gd name="T20" fmla="*/ 620 w 639"/>
              <a:gd name="T21" fmla="*/ 128 h 918"/>
              <a:gd name="T22" fmla="*/ 639 w 639"/>
              <a:gd name="T23" fmla="*/ 316 h 918"/>
              <a:gd name="T24" fmla="*/ 632 w 639"/>
              <a:gd name="T25" fmla="*/ 447 h 918"/>
              <a:gd name="T26" fmla="*/ 559 w 639"/>
              <a:gd name="T27" fmla="*/ 614 h 918"/>
              <a:gd name="T28" fmla="*/ 511 w 639"/>
              <a:gd name="T29" fmla="*/ 649 h 918"/>
              <a:gd name="T30" fmla="*/ 425 w 639"/>
              <a:gd name="T31" fmla="*/ 645 h 918"/>
              <a:gd name="T32" fmla="*/ 0 w 639"/>
              <a:gd name="T33" fmla="*/ 918 h 918"/>
              <a:gd name="T34" fmla="*/ 47 w 639"/>
              <a:gd name="T35" fmla="*/ 806 h 918"/>
              <a:gd name="T36" fmla="*/ 47 w 639"/>
              <a:gd name="T37" fmla="*/ 806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9" h="918">
                <a:moveTo>
                  <a:pt x="47" y="806"/>
                </a:moveTo>
                <a:lnTo>
                  <a:pt x="405" y="608"/>
                </a:lnTo>
                <a:lnTo>
                  <a:pt x="489" y="597"/>
                </a:lnTo>
                <a:lnTo>
                  <a:pt x="550" y="528"/>
                </a:lnTo>
                <a:lnTo>
                  <a:pt x="605" y="364"/>
                </a:lnTo>
                <a:lnTo>
                  <a:pt x="581" y="137"/>
                </a:lnTo>
                <a:lnTo>
                  <a:pt x="492" y="44"/>
                </a:lnTo>
                <a:lnTo>
                  <a:pt x="337" y="105"/>
                </a:lnTo>
                <a:lnTo>
                  <a:pt x="465" y="0"/>
                </a:lnTo>
                <a:lnTo>
                  <a:pt x="550" y="34"/>
                </a:lnTo>
                <a:lnTo>
                  <a:pt x="620" y="128"/>
                </a:lnTo>
                <a:lnTo>
                  <a:pt x="639" y="316"/>
                </a:lnTo>
                <a:lnTo>
                  <a:pt x="632" y="447"/>
                </a:lnTo>
                <a:lnTo>
                  <a:pt x="559" y="614"/>
                </a:lnTo>
                <a:lnTo>
                  <a:pt x="511" y="649"/>
                </a:lnTo>
                <a:lnTo>
                  <a:pt x="425" y="645"/>
                </a:lnTo>
                <a:lnTo>
                  <a:pt x="0" y="918"/>
                </a:lnTo>
                <a:lnTo>
                  <a:pt x="47" y="806"/>
                </a:lnTo>
                <a:lnTo>
                  <a:pt x="47" y="8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0" name="Freeform 38"/>
          <p:cNvSpPr>
            <a:spLocks/>
          </p:cNvSpPr>
          <p:nvPr/>
        </p:nvSpPr>
        <p:spPr bwMode="auto">
          <a:xfrm>
            <a:off x="7223125" y="822325"/>
            <a:ext cx="1212850" cy="565150"/>
          </a:xfrm>
          <a:custGeom>
            <a:avLst/>
            <a:gdLst>
              <a:gd name="T0" fmla="*/ 31 w 2292"/>
              <a:gd name="T1" fmla="*/ 0 h 1069"/>
              <a:gd name="T2" fmla="*/ 0 w 2292"/>
              <a:gd name="T3" fmla="*/ 84 h 1069"/>
              <a:gd name="T4" fmla="*/ 4 w 2292"/>
              <a:gd name="T5" fmla="*/ 273 h 1069"/>
              <a:gd name="T6" fmla="*/ 46 w 2292"/>
              <a:gd name="T7" fmla="*/ 381 h 1069"/>
              <a:gd name="T8" fmla="*/ 117 w 2292"/>
              <a:gd name="T9" fmla="*/ 410 h 1069"/>
              <a:gd name="T10" fmla="*/ 237 w 2292"/>
              <a:gd name="T11" fmla="*/ 532 h 1069"/>
              <a:gd name="T12" fmla="*/ 533 w 2292"/>
              <a:gd name="T13" fmla="*/ 777 h 1069"/>
              <a:gd name="T14" fmla="*/ 600 w 2292"/>
              <a:gd name="T15" fmla="*/ 791 h 1069"/>
              <a:gd name="T16" fmla="*/ 685 w 2292"/>
              <a:gd name="T17" fmla="*/ 847 h 1069"/>
              <a:gd name="T18" fmla="*/ 713 w 2292"/>
              <a:gd name="T19" fmla="*/ 914 h 1069"/>
              <a:gd name="T20" fmla="*/ 939 w 2292"/>
              <a:gd name="T21" fmla="*/ 1055 h 1069"/>
              <a:gd name="T22" fmla="*/ 1033 w 2292"/>
              <a:gd name="T23" fmla="*/ 1069 h 1069"/>
              <a:gd name="T24" fmla="*/ 2292 w 2292"/>
              <a:gd name="T25" fmla="*/ 593 h 1069"/>
              <a:gd name="T26" fmla="*/ 2281 w 2292"/>
              <a:gd name="T27" fmla="*/ 490 h 1069"/>
              <a:gd name="T28" fmla="*/ 1945 w 2292"/>
              <a:gd name="T29" fmla="*/ 362 h 1069"/>
              <a:gd name="T30" fmla="*/ 2257 w 2292"/>
              <a:gd name="T31" fmla="*/ 528 h 1069"/>
              <a:gd name="T32" fmla="*/ 1018 w 2292"/>
              <a:gd name="T33" fmla="*/ 998 h 1069"/>
              <a:gd name="T34" fmla="*/ 939 w 2292"/>
              <a:gd name="T35" fmla="*/ 914 h 1069"/>
              <a:gd name="T36" fmla="*/ 900 w 2292"/>
              <a:gd name="T37" fmla="*/ 791 h 1069"/>
              <a:gd name="T38" fmla="*/ 931 w 2292"/>
              <a:gd name="T39" fmla="*/ 550 h 1069"/>
              <a:gd name="T40" fmla="*/ 876 w 2292"/>
              <a:gd name="T41" fmla="*/ 668 h 1069"/>
              <a:gd name="T42" fmla="*/ 865 w 2292"/>
              <a:gd name="T43" fmla="*/ 791 h 1069"/>
              <a:gd name="T44" fmla="*/ 900 w 2292"/>
              <a:gd name="T45" fmla="*/ 946 h 1069"/>
              <a:gd name="T46" fmla="*/ 931 w 2292"/>
              <a:gd name="T47" fmla="*/ 998 h 1069"/>
              <a:gd name="T48" fmla="*/ 748 w 2292"/>
              <a:gd name="T49" fmla="*/ 890 h 1069"/>
              <a:gd name="T50" fmla="*/ 713 w 2292"/>
              <a:gd name="T51" fmla="*/ 786 h 1069"/>
              <a:gd name="T52" fmla="*/ 705 w 2292"/>
              <a:gd name="T53" fmla="*/ 630 h 1069"/>
              <a:gd name="T54" fmla="*/ 729 w 2292"/>
              <a:gd name="T55" fmla="*/ 523 h 1069"/>
              <a:gd name="T56" fmla="*/ 685 w 2292"/>
              <a:gd name="T57" fmla="*/ 603 h 1069"/>
              <a:gd name="T58" fmla="*/ 670 w 2292"/>
              <a:gd name="T59" fmla="*/ 716 h 1069"/>
              <a:gd name="T60" fmla="*/ 662 w 2292"/>
              <a:gd name="T61" fmla="*/ 782 h 1069"/>
              <a:gd name="T62" fmla="*/ 596 w 2292"/>
              <a:gd name="T63" fmla="*/ 729 h 1069"/>
              <a:gd name="T64" fmla="*/ 584 w 2292"/>
              <a:gd name="T65" fmla="*/ 593 h 1069"/>
              <a:gd name="T66" fmla="*/ 620 w 2292"/>
              <a:gd name="T67" fmla="*/ 434 h 1069"/>
              <a:gd name="T68" fmla="*/ 577 w 2292"/>
              <a:gd name="T69" fmla="*/ 504 h 1069"/>
              <a:gd name="T70" fmla="*/ 546 w 2292"/>
              <a:gd name="T71" fmla="*/ 612 h 1069"/>
              <a:gd name="T72" fmla="*/ 546 w 2292"/>
              <a:gd name="T73" fmla="*/ 724 h 1069"/>
              <a:gd name="T74" fmla="*/ 128 w 2292"/>
              <a:gd name="T75" fmla="*/ 376 h 1069"/>
              <a:gd name="T76" fmla="*/ 124 w 2292"/>
              <a:gd name="T77" fmla="*/ 273 h 1069"/>
              <a:gd name="T78" fmla="*/ 128 w 2292"/>
              <a:gd name="T79" fmla="*/ 188 h 1069"/>
              <a:gd name="T80" fmla="*/ 93 w 2292"/>
              <a:gd name="T81" fmla="*/ 245 h 1069"/>
              <a:gd name="T82" fmla="*/ 73 w 2292"/>
              <a:gd name="T83" fmla="*/ 335 h 1069"/>
              <a:gd name="T84" fmla="*/ 31 w 2292"/>
              <a:gd name="T85" fmla="*/ 240 h 1069"/>
              <a:gd name="T86" fmla="*/ 31 w 2292"/>
              <a:gd name="T87" fmla="*/ 103 h 1069"/>
              <a:gd name="T88" fmla="*/ 104 w 2292"/>
              <a:gd name="T89" fmla="*/ 47 h 1069"/>
              <a:gd name="T90" fmla="*/ 31 w 2292"/>
              <a:gd name="T91" fmla="*/ 0 h 1069"/>
              <a:gd name="T92" fmla="*/ 31 w 2292"/>
              <a:gd name="T93" fmla="*/ 0 h 1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2" h="1069">
                <a:moveTo>
                  <a:pt x="31" y="0"/>
                </a:moveTo>
                <a:lnTo>
                  <a:pt x="0" y="84"/>
                </a:lnTo>
                <a:lnTo>
                  <a:pt x="4" y="273"/>
                </a:lnTo>
                <a:lnTo>
                  <a:pt x="46" y="381"/>
                </a:lnTo>
                <a:lnTo>
                  <a:pt x="117" y="410"/>
                </a:lnTo>
                <a:lnTo>
                  <a:pt x="237" y="532"/>
                </a:lnTo>
                <a:lnTo>
                  <a:pt x="533" y="777"/>
                </a:lnTo>
                <a:lnTo>
                  <a:pt x="600" y="791"/>
                </a:lnTo>
                <a:lnTo>
                  <a:pt x="685" y="847"/>
                </a:lnTo>
                <a:lnTo>
                  <a:pt x="713" y="914"/>
                </a:lnTo>
                <a:lnTo>
                  <a:pt x="939" y="1055"/>
                </a:lnTo>
                <a:lnTo>
                  <a:pt x="1033" y="1069"/>
                </a:lnTo>
                <a:lnTo>
                  <a:pt x="2292" y="593"/>
                </a:lnTo>
                <a:lnTo>
                  <a:pt x="2281" y="490"/>
                </a:lnTo>
                <a:lnTo>
                  <a:pt x="1945" y="362"/>
                </a:lnTo>
                <a:lnTo>
                  <a:pt x="2257" y="528"/>
                </a:lnTo>
                <a:lnTo>
                  <a:pt x="1018" y="998"/>
                </a:lnTo>
                <a:lnTo>
                  <a:pt x="939" y="914"/>
                </a:lnTo>
                <a:lnTo>
                  <a:pt x="900" y="791"/>
                </a:lnTo>
                <a:lnTo>
                  <a:pt x="931" y="550"/>
                </a:lnTo>
                <a:lnTo>
                  <a:pt x="876" y="668"/>
                </a:lnTo>
                <a:lnTo>
                  <a:pt x="865" y="791"/>
                </a:lnTo>
                <a:lnTo>
                  <a:pt x="900" y="946"/>
                </a:lnTo>
                <a:lnTo>
                  <a:pt x="931" y="998"/>
                </a:lnTo>
                <a:lnTo>
                  <a:pt x="748" y="890"/>
                </a:lnTo>
                <a:lnTo>
                  <a:pt x="713" y="786"/>
                </a:lnTo>
                <a:lnTo>
                  <a:pt x="705" y="630"/>
                </a:lnTo>
                <a:lnTo>
                  <a:pt x="729" y="523"/>
                </a:lnTo>
                <a:lnTo>
                  <a:pt x="685" y="603"/>
                </a:lnTo>
                <a:lnTo>
                  <a:pt x="670" y="716"/>
                </a:lnTo>
                <a:lnTo>
                  <a:pt x="662" y="782"/>
                </a:lnTo>
                <a:lnTo>
                  <a:pt x="596" y="729"/>
                </a:lnTo>
                <a:lnTo>
                  <a:pt x="584" y="593"/>
                </a:lnTo>
                <a:lnTo>
                  <a:pt x="620" y="434"/>
                </a:lnTo>
                <a:lnTo>
                  <a:pt x="577" y="504"/>
                </a:lnTo>
                <a:lnTo>
                  <a:pt x="546" y="612"/>
                </a:lnTo>
                <a:lnTo>
                  <a:pt x="546" y="724"/>
                </a:lnTo>
                <a:lnTo>
                  <a:pt x="128" y="376"/>
                </a:lnTo>
                <a:lnTo>
                  <a:pt x="124" y="273"/>
                </a:lnTo>
                <a:lnTo>
                  <a:pt x="128" y="188"/>
                </a:lnTo>
                <a:lnTo>
                  <a:pt x="93" y="245"/>
                </a:lnTo>
                <a:lnTo>
                  <a:pt x="73" y="335"/>
                </a:lnTo>
                <a:lnTo>
                  <a:pt x="31" y="240"/>
                </a:lnTo>
                <a:lnTo>
                  <a:pt x="31" y="103"/>
                </a:lnTo>
                <a:lnTo>
                  <a:pt x="104" y="47"/>
                </a:lnTo>
                <a:lnTo>
                  <a:pt x="31" y="0"/>
                </a:lnTo>
                <a:lnTo>
                  <a:pt x="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1" name="Freeform 39"/>
          <p:cNvSpPr>
            <a:spLocks/>
          </p:cNvSpPr>
          <p:nvPr/>
        </p:nvSpPr>
        <p:spPr bwMode="auto">
          <a:xfrm>
            <a:off x="7720013" y="1066800"/>
            <a:ext cx="111125" cy="203200"/>
          </a:xfrm>
          <a:custGeom>
            <a:avLst/>
            <a:gdLst>
              <a:gd name="T0" fmla="*/ 101 w 210"/>
              <a:gd name="T1" fmla="*/ 0 h 386"/>
              <a:gd name="T2" fmla="*/ 55 w 210"/>
              <a:gd name="T3" fmla="*/ 43 h 386"/>
              <a:gd name="T4" fmla="*/ 32 w 210"/>
              <a:gd name="T5" fmla="*/ 118 h 386"/>
              <a:gd name="T6" fmla="*/ 0 w 210"/>
              <a:gd name="T7" fmla="*/ 297 h 386"/>
              <a:gd name="T8" fmla="*/ 32 w 210"/>
              <a:gd name="T9" fmla="*/ 386 h 386"/>
              <a:gd name="T10" fmla="*/ 210 w 210"/>
              <a:gd name="T11" fmla="*/ 316 h 386"/>
              <a:gd name="T12" fmla="*/ 168 w 210"/>
              <a:gd name="T13" fmla="*/ 263 h 386"/>
              <a:gd name="T14" fmla="*/ 55 w 210"/>
              <a:gd name="T15" fmla="*/ 302 h 386"/>
              <a:gd name="T16" fmla="*/ 59 w 210"/>
              <a:gd name="T17" fmla="*/ 156 h 386"/>
              <a:gd name="T18" fmla="*/ 110 w 210"/>
              <a:gd name="T19" fmla="*/ 104 h 386"/>
              <a:gd name="T20" fmla="*/ 101 w 210"/>
              <a:gd name="T21" fmla="*/ 0 h 386"/>
              <a:gd name="T22" fmla="*/ 101 w 210"/>
              <a:gd name="T23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386">
                <a:moveTo>
                  <a:pt x="101" y="0"/>
                </a:moveTo>
                <a:lnTo>
                  <a:pt x="55" y="43"/>
                </a:lnTo>
                <a:lnTo>
                  <a:pt x="32" y="118"/>
                </a:lnTo>
                <a:lnTo>
                  <a:pt x="0" y="297"/>
                </a:lnTo>
                <a:lnTo>
                  <a:pt x="32" y="386"/>
                </a:lnTo>
                <a:lnTo>
                  <a:pt x="210" y="316"/>
                </a:lnTo>
                <a:lnTo>
                  <a:pt x="168" y="263"/>
                </a:lnTo>
                <a:lnTo>
                  <a:pt x="55" y="302"/>
                </a:lnTo>
                <a:lnTo>
                  <a:pt x="59" y="156"/>
                </a:lnTo>
                <a:lnTo>
                  <a:pt x="110" y="104"/>
                </a:lnTo>
                <a:lnTo>
                  <a:pt x="101" y="0"/>
                </a:lnTo>
                <a:lnTo>
                  <a:pt x="10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2" name="Freeform 40"/>
          <p:cNvSpPr>
            <a:spLocks/>
          </p:cNvSpPr>
          <p:nvPr/>
        </p:nvSpPr>
        <p:spPr bwMode="auto">
          <a:xfrm>
            <a:off x="7843838" y="1150938"/>
            <a:ext cx="174625" cy="73025"/>
          </a:xfrm>
          <a:custGeom>
            <a:avLst/>
            <a:gdLst>
              <a:gd name="T0" fmla="*/ 8 w 332"/>
              <a:gd name="T1" fmla="*/ 84 h 136"/>
              <a:gd name="T2" fmla="*/ 332 w 332"/>
              <a:gd name="T3" fmla="*/ 0 h 136"/>
              <a:gd name="T4" fmla="*/ 0 w 332"/>
              <a:gd name="T5" fmla="*/ 136 h 136"/>
              <a:gd name="T6" fmla="*/ 8 w 332"/>
              <a:gd name="T7" fmla="*/ 84 h 136"/>
              <a:gd name="T8" fmla="*/ 8 w 332"/>
              <a:gd name="T9" fmla="*/ 8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136">
                <a:moveTo>
                  <a:pt x="8" y="84"/>
                </a:moveTo>
                <a:lnTo>
                  <a:pt x="332" y="0"/>
                </a:lnTo>
                <a:lnTo>
                  <a:pt x="0" y="136"/>
                </a:lnTo>
                <a:lnTo>
                  <a:pt x="8" y="84"/>
                </a:lnTo>
                <a:lnTo>
                  <a:pt x="8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3" name="Freeform 41"/>
          <p:cNvSpPr>
            <a:spLocks/>
          </p:cNvSpPr>
          <p:nvPr/>
        </p:nvSpPr>
        <p:spPr bwMode="auto">
          <a:xfrm>
            <a:off x="7145338" y="900113"/>
            <a:ext cx="1136650" cy="665162"/>
          </a:xfrm>
          <a:custGeom>
            <a:avLst/>
            <a:gdLst>
              <a:gd name="T0" fmla="*/ 172 w 2148"/>
              <a:gd name="T1" fmla="*/ 0 h 1258"/>
              <a:gd name="T2" fmla="*/ 0 w 2148"/>
              <a:gd name="T3" fmla="*/ 31 h 1258"/>
              <a:gd name="T4" fmla="*/ 5 w 2148"/>
              <a:gd name="T5" fmla="*/ 106 h 1258"/>
              <a:gd name="T6" fmla="*/ 542 w 2148"/>
              <a:gd name="T7" fmla="*/ 1135 h 1258"/>
              <a:gd name="T8" fmla="*/ 1977 w 2148"/>
              <a:gd name="T9" fmla="*/ 939 h 1258"/>
              <a:gd name="T10" fmla="*/ 2043 w 2148"/>
              <a:gd name="T11" fmla="*/ 977 h 1258"/>
              <a:gd name="T12" fmla="*/ 2081 w 2148"/>
              <a:gd name="T13" fmla="*/ 1050 h 1258"/>
              <a:gd name="T14" fmla="*/ 2035 w 2148"/>
              <a:gd name="T15" fmla="*/ 1204 h 1258"/>
              <a:gd name="T16" fmla="*/ 1797 w 2148"/>
              <a:gd name="T17" fmla="*/ 1258 h 1258"/>
              <a:gd name="T18" fmla="*/ 2045 w 2148"/>
              <a:gd name="T19" fmla="*/ 1258 h 1258"/>
              <a:gd name="T20" fmla="*/ 2148 w 2148"/>
              <a:gd name="T21" fmla="*/ 1069 h 1258"/>
              <a:gd name="T22" fmla="*/ 2142 w 2148"/>
              <a:gd name="T23" fmla="*/ 914 h 1258"/>
              <a:gd name="T24" fmla="*/ 2097 w 2148"/>
              <a:gd name="T25" fmla="*/ 843 h 1258"/>
              <a:gd name="T26" fmla="*/ 1848 w 2148"/>
              <a:gd name="T27" fmla="*/ 883 h 1258"/>
              <a:gd name="T28" fmla="*/ 1802 w 2148"/>
              <a:gd name="T29" fmla="*/ 907 h 1258"/>
              <a:gd name="T30" fmla="*/ 1748 w 2148"/>
              <a:gd name="T31" fmla="*/ 883 h 1258"/>
              <a:gd name="T32" fmla="*/ 620 w 2148"/>
              <a:gd name="T33" fmla="*/ 1043 h 1258"/>
              <a:gd name="T34" fmla="*/ 270 w 2148"/>
              <a:gd name="T35" fmla="*/ 451 h 1258"/>
              <a:gd name="T36" fmla="*/ 582 w 2148"/>
              <a:gd name="T37" fmla="*/ 1048 h 1258"/>
              <a:gd name="T38" fmla="*/ 554 w 2148"/>
              <a:gd name="T39" fmla="*/ 1099 h 1258"/>
              <a:gd name="T40" fmla="*/ 22 w 2148"/>
              <a:gd name="T41" fmla="*/ 59 h 1258"/>
              <a:gd name="T42" fmla="*/ 158 w 2148"/>
              <a:gd name="T43" fmla="*/ 31 h 1258"/>
              <a:gd name="T44" fmla="*/ 172 w 2148"/>
              <a:gd name="T45" fmla="*/ 0 h 1258"/>
              <a:gd name="T46" fmla="*/ 172 w 2148"/>
              <a:gd name="T47" fmla="*/ 0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48" h="1258">
                <a:moveTo>
                  <a:pt x="172" y="0"/>
                </a:moveTo>
                <a:lnTo>
                  <a:pt x="0" y="31"/>
                </a:lnTo>
                <a:lnTo>
                  <a:pt x="5" y="106"/>
                </a:lnTo>
                <a:lnTo>
                  <a:pt x="542" y="1135"/>
                </a:lnTo>
                <a:lnTo>
                  <a:pt x="1977" y="939"/>
                </a:lnTo>
                <a:lnTo>
                  <a:pt x="2043" y="977"/>
                </a:lnTo>
                <a:lnTo>
                  <a:pt x="2081" y="1050"/>
                </a:lnTo>
                <a:lnTo>
                  <a:pt x="2035" y="1204"/>
                </a:lnTo>
                <a:lnTo>
                  <a:pt x="1797" y="1258"/>
                </a:lnTo>
                <a:lnTo>
                  <a:pt x="2045" y="1258"/>
                </a:lnTo>
                <a:lnTo>
                  <a:pt x="2148" y="1069"/>
                </a:lnTo>
                <a:lnTo>
                  <a:pt x="2142" y="914"/>
                </a:lnTo>
                <a:lnTo>
                  <a:pt x="2097" y="843"/>
                </a:lnTo>
                <a:lnTo>
                  <a:pt x="1848" y="883"/>
                </a:lnTo>
                <a:lnTo>
                  <a:pt x="1802" y="907"/>
                </a:lnTo>
                <a:lnTo>
                  <a:pt x="1748" y="883"/>
                </a:lnTo>
                <a:lnTo>
                  <a:pt x="620" y="1043"/>
                </a:lnTo>
                <a:lnTo>
                  <a:pt x="270" y="451"/>
                </a:lnTo>
                <a:lnTo>
                  <a:pt x="582" y="1048"/>
                </a:lnTo>
                <a:lnTo>
                  <a:pt x="554" y="1099"/>
                </a:lnTo>
                <a:lnTo>
                  <a:pt x="22" y="59"/>
                </a:lnTo>
                <a:lnTo>
                  <a:pt x="158" y="31"/>
                </a:lnTo>
                <a:lnTo>
                  <a:pt x="172" y="0"/>
                </a:lnTo>
                <a:lnTo>
                  <a:pt x="17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4" name="Freeform 42"/>
          <p:cNvSpPr>
            <a:spLocks/>
          </p:cNvSpPr>
          <p:nvPr/>
        </p:nvSpPr>
        <p:spPr bwMode="auto">
          <a:xfrm>
            <a:off x="7175500" y="1049338"/>
            <a:ext cx="203200" cy="574675"/>
          </a:xfrm>
          <a:custGeom>
            <a:avLst/>
            <a:gdLst>
              <a:gd name="T0" fmla="*/ 50 w 386"/>
              <a:gd name="T1" fmla="*/ 0 h 1087"/>
              <a:gd name="T2" fmla="*/ 58 w 386"/>
              <a:gd name="T3" fmla="*/ 80 h 1087"/>
              <a:gd name="T4" fmla="*/ 47 w 386"/>
              <a:gd name="T5" fmla="*/ 148 h 1087"/>
              <a:gd name="T6" fmla="*/ 27 w 386"/>
              <a:gd name="T7" fmla="*/ 193 h 1087"/>
              <a:gd name="T8" fmla="*/ 0 w 386"/>
              <a:gd name="T9" fmla="*/ 217 h 1087"/>
              <a:gd name="T10" fmla="*/ 101 w 386"/>
              <a:gd name="T11" fmla="*/ 447 h 1087"/>
              <a:gd name="T12" fmla="*/ 386 w 386"/>
              <a:gd name="T13" fmla="*/ 1087 h 1087"/>
              <a:gd name="T14" fmla="*/ 176 w 386"/>
              <a:gd name="T15" fmla="*/ 512 h 1087"/>
              <a:gd name="T16" fmla="*/ 47 w 386"/>
              <a:gd name="T17" fmla="*/ 217 h 1087"/>
              <a:gd name="T18" fmla="*/ 172 w 386"/>
              <a:gd name="T19" fmla="*/ 394 h 1087"/>
              <a:gd name="T20" fmla="*/ 74 w 386"/>
              <a:gd name="T21" fmla="*/ 160 h 1087"/>
              <a:gd name="T22" fmla="*/ 101 w 386"/>
              <a:gd name="T23" fmla="*/ 75 h 1087"/>
              <a:gd name="T24" fmla="*/ 50 w 386"/>
              <a:gd name="T25" fmla="*/ 0 h 1087"/>
              <a:gd name="T26" fmla="*/ 50 w 386"/>
              <a:gd name="T27" fmla="*/ 0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6" h="1087">
                <a:moveTo>
                  <a:pt x="50" y="0"/>
                </a:moveTo>
                <a:lnTo>
                  <a:pt x="58" y="80"/>
                </a:lnTo>
                <a:lnTo>
                  <a:pt x="47" y="148"/>
                </a:lnTo>
                <a:lnTo>
                  <a:pt x="27" y="193"/>
                </a:lnTo>
                <a:lnTo>
                  <a:pt x="0" y="217"/>
                </a:lnTo>
                <a:lnTo>
                  <a:pt x="101" y="447"/>
                </a:lnTo>
                <a:lnTo>
                  <a:pt x="386" y="1087"/>
                </a:lnTo>
                <a:lnTo>
                  <a:pt x="176" y="512"/>
                </a:lnTo>
                <a:lnTo>
                  <a:pt x="47" y="217"/>
                </a:lnTo>
                <a:lnTo>
                  <a:pt x="172" y="394"/>
                </a:lnTo>
                <a:lnTo>
                  <a:pt x="74" y="160"/>
                </a:lnTo>
                <a:lnTo>
                  <a:pt x="101" y="75"/>
                </a:lnTo>
                <a:lnTo>
                  <a:pt x="50" y="0"/>
                </a:lnTo>
                <a:lnTo>
                  <a:pt x="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5" name="Freeform 43"/>
          <p:cNvSpPr>
            <a:spLocks/>
          </p:cNvSpPr>
          <p:nvPr/>
        </p:nvSpPr>
        <p:spPr bwMode="auto">
          <a:xfrm>
            <a:off x="7113588" y="1100138"/>
            <a:ext cx="1220787" cy="658812"/>
          </a:xfrm>
          <a:custGeom>
            <a:avLst/>
            <a:gdLst>
              <a:gd name="T0" fmla="*/ 180 w 2306"/>
              <a:gd name="T1" fmla="*/ 0 h 1245"/>
              <a:gd name="T2" fmla="*/ 84 w 2306"/>
              <a:gd name="T3" fmla="*/ 53 h 1245"/>
              <a:gd name="T4" fmla="*/ 8 w 2306"/>
              <a:gd name="T5" fmla="*/ 73 h 1245"/>
              <a:gd name="T6" fmla="*/ 0 w 2306"/>
              <a:gd name="T7" fmla="*/ 134 h 1245"/>
              <a:gd name="T8" fmla="*/ 313 w 2306"/>
              <a:gd name="T9" fmla="*/ 843 h 1245"/>
              <a:gd name="T10" fmla="*/ 447 w 2306"/>
              <a:gd name="T11" fmla="*/ 1245 h 1245"/>
              <a:gd name="T12" fmla="*/ 1780 w 2306"/>
              <a:gd name="T13" fmla="*/ 1047 h 1245"/>
              <a:gd name="T14" fmla="*/ 1830 w 2306"/>
              <a:gd name="T15" fmla="*/ 1027 h 1245"/>
              <a:gd name="T16" fmla="*/ 1901 w 2306"/>
              <a:gd name="T17" fmla="*/ 1056 h 1245"/>
              <a:gd name="T18" fmla="*/ 2143 w 2306"/>
              <a:gd name="T19" fmla="*/ 1017 h 1245"/>
              <a:gd name="T20" fmla="*/ 2251 w 2306"/>
              <a:gd name="T21" fmla="*/ 897 h 1245"/>
              <a:gd name="T22" fmla="*/ 2306 w 2306"/>
              <a:gd name="T23" fmla="*/ 600 h 1245"/>
              <a:gd name="T24" fmla="*/ 2267 w 2306"/>
              <a:gd name="T25" fmla="*/ 387 h 1245"/>
              <a:gd name="T26" fmla="*/ 2098 w 2306"/>
              <a:gd name="T27" fmla="*/ 208 h 1245"/>
              <a:gd name="T28" fmla="*/ 1767 w 2306"/>
              <a:gd name="T29" fmla="*/ 308 h 1245"/>
              <a:gd name="T30" fmla="*/ 2064 w 2306"/>
              <a:gd name="T31" fmla="*/ 316 h 1245"/>
              <a:gd name="T32" fmla="*/ 2192 w 2306"/>
              <a:gd name="T33" fmla="*/ 433 h 1245"/>
              <a:gd name="T34" fmla="*/ 2249 w 2306"/>
              <a:gd name="T35" fmla="*/ 536 h 1245"/>
              <a:gd name="T36" fmla="*/ 2253 w 2306"/>
              <a:gd name="T37" fmla="*/ 689 h 1245"/>
              <a:gd name="T38" fmla="*/ 2205 w 2306"/>
              <a:gd name="T39" fmla="*/ 872 h 1245"/>
              <a:gd name="T40" fmla="*/ 2144 w 2306"/>
              <a:gd name="T41" fmla="*/ 955 h 1245"/>
              <a:gd name="T42" fmla="*/ 1949 w 2306"/>
              <a:gd name="T43" fmla="*/ 986 h 1245"/>
              <a:gd name="T44" fmla="*/ 1861 w 2306"/>
              <a:gd name="T45" fmla="*/ 952 h 1245"/>
              <a:gd name="T46" fmla="*/ 1743 w 2306"/>
              <a:gd name="T47" fmla="*/ 1023 h 1245"/>
              <a:gd name="T48" fmla="*/ 484 w 2306"/>
              <a:gd name="T49" fmla="*/ 1155 h 1245"/>
              <a:gd name="T50" fmla="*/ 37 w 2306"/>
              <a:gd name="T51" fmla="*/ 91 h 1245"/>
              <a:gd name="T52" fmla="*/ 190 w 2306"/>
              <a:gd name="T53" fmla="*/ 35 h 1245"/>
              <a:gd name="T54" fmla="*/ 180 w 2306"/>
              <a:gd name="T55" fmla="*/ 0 h 1245"/>
              <a:gd name="T56" fmla="*/ 180 w 2306"/>
              <a:gd name="T5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06" h="1245">
                <a:moveTo>
                  <a:pt x="180" y="0"/>
                </a:moveTo>
                <a:lnTo>
                  <a:pt x="84" y="53"/>
                </a:lnTo>
                <a:lnTo>
                  <a:pt x="8" y="73"/>
                </a:lnTo>
                <a:lnTo>
                  <a:pt x="0" y="134"/>
                </a:lnTo>
                <a:lnTo>
                  <a:pt x="313" y="843"/>
                </a:lnTo>
                <a:lnTo>
                  <a:pt x="447" y="1245"/>
                </a:lnTo>
                <a:lnTo>
                  <a:pt x="1780" y="1047"/>
                </a:lnTo>
                <a:lnTo>
                  <a:pt x="1830" y="1027"/>
                </a:lnTo>
                <a:lnTo>
                  <a:pt x="1901" y="1056"/>
                </a:lnTo>
                <a:lnTo>
                  <a:pt x="2143" y="1017"/>
                </a:lnTo>
                <a:lnTo>
                  <a:pt x="2251" y="897"/>
                </a:lnTo>
                <a:lnTo>
                  <a:pt x="2306" y="600"/>
                </a:lnTo>
                <a:lnTo>
                  <a:pt x="2267" y="387"/>
                </a:lnTo>
                <a:lnTo>
                  <a:pt x="2098" y="208"/>
                </a:lnTo>
                <a:lnTo>
                  <a:pt x="1767" y="308"/>
                </a:lnTo>
                <a:lnTo>
                  <a:pt x="2064" y="316"/>
                </a:lnTo>
                <a:lnTo>
                  <a:pt x="2192" y="433"/>
                </a:lnTo>
                <a:lnTo>
                  <a:pt x="2249" y="536"/>
                </a:lnTo>
                <a:lnTo>
                  <a:pt x="2253" y="689"/>
                </a:lnTo>
                <a:lnTo>
                  <a:pt x="2205" y="872"/>
                </a:lnTo>
                <a:lnTo>
                  <a:pt x="2144" y="955"/>
                </a:lnTo>
                <a:lnTo>
                  <a:pt x="1949" y="986"/>
                </a:lnTo>
                <a:lnTo>
                  <a:pt x="1861" y="952"/>
                </a:lnTo>
                <a:lnTo>
                  <a:pt x="1743" y="1023"/>
                </a:lnTo>
                <a:lnTo>
                  <a:pt x="484" y="1155"/>
                </a:lnTo>
                <a:lnTo>
                  <a:pt x="37" y="91"/>
                </a:lnTo>
                <a:lnTo>
                  <a:pt x="190" y="35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6" name="Freeform 44"/>
          <p:cNvSpPr>
            <a:spLocks/>
          </p:cNvSpPr>
          <p:nvPr/>
        </p:nvSpPr>
        <p:spPr bwMode="auto">
          <a:xfrm>
            <a:off x="7385050" y="1422400"/>
            <a:ext cx="617538" cy="219075"/>
          </a:xfrm>
          <a:custGeom>
            <a:avLst/>
            <a:gdLst>
              <a:gd name="T0" fmla="*/ 0 w 1166"/>
              <a:gd name="T1" fmla="*/ 415 h 415"/>
              <a:gd name="T2" fmla="*/ 94 w 1166"/>
              <a:gd name="T3" fmla="*/ 311 h 415"/>
              <a:gd name="T4" fmla="*/ 136 w 1166"/>
              <a:gd name="T5" fmla="*/ 217 h 415"/>
              <a:gd name="T6" fmla="*/ 125 w 1166"/>
              <a:gd name="T7" fmla="*/ 104 h 415"/>
              <a:gd name="T8" fmla="*/ 846 w 1166"/>
              <a:gd name="T9" fmla="*/ 0 h 415"/>
              <a:gd name="T10" fmla="*/ 203 w 1166"/>
              <a:gd name="T11" fmla="*/ 133 h 415"/>
              <a:gd name="T12" fmla="*/ 175 w 1166"/>
              <a:gd name="T13" fmla="*/ 227 h 415"/>
              <a:gd name="T14" fmla="*/ 725 w 1166"/>
              <a:gd name="T15" fmla="*/ 189 h 415"/>
              <a:gd name="T16" fmla="*/ 163 w 1166"/>
              <a:gd name="T17" fmla="*/ 288 h 415"/>
              <a:gd name="T18" fmla="*/ 132 w 1166"/>
              <a:gd name="T19" fmla="*/ 326 h 415"/>
              <a:gd name="T20" fmla="*/ 101 w 1166"/>
              <a:gd name="T21" fmla="*/ 348 h 415"/>
              <a:gd name="T22" fmla="*/ 1166 w 1166"/>
              <a:gd name="T23" fmla="*/ 278 h 415"/>
              <a:gd name="T24" fmla="*/ 0 w 1166"/>
              <a:gd name="T25" fmla="*/ 415 h 415"/>
              <a:gd name="T26" fmla="*/ 0 w 1166"/>
              <a:gd name="T27" fmla="*/ 415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66" h="415">
                <a:moveTo>
                  <a:pt x="0" y="415"/>
                </a:moveTo>
                <a:lnTo>
                  <a:pt x="94" y="311"/>
                </a:lnTo>
                <a:lnTo>
                  <a:pt x="136" y="217"/>
                </a:lnTo>
                <a:lnTo>
                  <a:pt x="125" y="104"/>
                </a:lnTo>
                <a:lnTo>
                  <a:pt x="846" y="0"/>
                </a:lnTo>
                <a:lnTo>
                  <a:pt x="203" y="133"/>
                </a:lnTo>
                <a:lnTo>
                  <a:pt x="175" y="227"/>
                </a:lnTo>
                <a:lnTo>
                  <a:pt x="725" y="189"/>
                </a:lnTo>
                <a:lnTo>
                  <a:pt x="163" y="288"/>
                </a:lnTo>
                <a:lnTo>
                  <a:pt x="132" y="326"/>
                </a:lnTo>
                <a:lnTo>
                  <a:pt x="101" y="348"/>
                </a:lnTo>
                <a:lnTo>
                  <a:pt x="1166" y="278"/>
                </a:lnTo>
                <a:lnTo>
                  <a:pt x="0" y="415"/>
                </a:lnTo>
                <a:lnTo>
                  <a:pt x="0" y="4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7" name="Freeform 45"/>
          <p:cNvSpPr>
            <a:spLocks/>
          </p:cNvSpPr>
          <p:nvPr/>
        </p:nvSpPr>
        <p:spPr bwMode="auto">
          <a:xfrm>
            <a:off x="7386638" y="1211263"/>
            <a:ext cx="282575" cy="149225"/>
          </a:xfrm>
          <a:custGeom>
            <a:avLst/>
            <a:gdLst>
              <a:gd name="T0" fmla="*/ 206 w 534"/>
              <a:gd name="T1" fmla="*/ 0 h 282"/>
              <a:gd name="T2" fmla="*/ 0 w 534"/>
              <a:gd name="T3" fmla="*/ 12 h 282"/>
              <a:gd name="T4" fmla="*/ 156 w 534"/>
              <a:gd name="T5" fmla="*/ 282 h 282"/>
              <a:gd name="T6" fmla="*/ 534 w 534"/>
              <a:gd name="T7" fmla="*/ 247 h 282"/>
              <a:gd name="T8" fmla="*/ 492 w 534"/>
              <a:gd name="T9" fmla="*/ 213 h 282"/>
              <a:gd name="T10" fmla="*/ 184 w 534"/>
              <a:gd name="T11" fmla="*/ 225 h 282"/>
              <a:gd name="T12" fmla="*/ 102 w 534"/>
              <a:gd name="T13" fmla="*/ 60 h 282"/>
              <a:gd name="T14" fmla="*/ 254 w 534"/>
              <a:gd name="T15" fmla="*/ 16 h 282"/>
              <a:gd name="T16" fmla="*/ 206 w 534"/>
              <a:gd name="T17" fmla="*/ 0 h 282"/>
              <a:gd name="T18" fmla="*/ 206 w 534"/>
              <a:gd name="T19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4" h="282">
                <a:moveTo>
                  <a:pt x="206" y="0"/>
                </a:moveTo>
                <a:lnTo>
                  <a:pt x="0" y="12"/>
                </a:lnTo>
                <a:lnTo>
                  <a:pt x="156" y="282"/>
                </a:lnTo>
                <a:lnTo>
                  <a:pt x="534" y="247"/>
                </a:lnTo>
                <a:lnTo>
                  <a:pt x="492" y="213"/>
                </a:lnTo>
                <a:lnTo>
                  <a:pt x="184" y="225"/>
                </a:lnTo>
                <a:lnTo>
                  <a:pt x="102" y="60"/>
                </a:lnTo>
                <a:lnTo>
                  <a:pt x="254" y="16"/>
                </a:lnTo>
                <a:lnTo>
                  <a:pt x="206" y="0"/>
                </a:lnTo>
                <a:lnTo>
                  <a:pt x="2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8" name="Freeform 46"/>
          <p:cNvSpPr>
            <a:spLocks/>
          </p:cNvSpPr>
          <p:nvPr/>
        </p:nvSpPr>
        <p:spPr bwMode="auto">
          <a:xfrm>
            <a:off x="7870825" y="1301750"/>
            <a:ext cx="244475" cy="38100"/>
          </a:xfrm>
          <a:custGeom>
            <a:avLst/>
            <a:gdLst>
              <a:gd name="T0" fmla="*/ 0 w 462"/>
              <a:gd name="T1" fmla="*/ 71 h 71"/>
              <a:gd name="T2" fmla="*/ 79 w 462"/>
              <a:gd name="T3" fmla="*/ 60 h 71"/>
              <a:gd name="T4" fmla="*/ 237 w 462"/>
              <a:gd name="T5" fmla="*/ 36 h 71"/>
              <a:gd name="T6" fmla="*/ 393 w 462"/>
              <a:gd name="T7" fmla="*/ 11 h 71"/>
              <a:gd name="T8" fmla="*/ 462 w 462"/>
              <a:gd name="T9" fmla="*/ 0 h 71"/>
              <a:gd name="T10" fmla="*/ 116 w 462"/>
              <a:gd name="T11" fmla="*/ 15 h 71"/>
              <a:gd name="T12" fmla="*/ 0 w 462"/>
              <a:gd name="T13" fmla="*/ 71 h 71"/>
              <a:gd name="T14" fmla="*/ 0 w 462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2" h="71">
                <a:moveTo>
                  <a:pt x="0" y="71"/>
                </a:moveTo>
                <a:lnTo>
                  <a:pt x="79" y="60"/>
                </a:lnTo>
                <a:lnTo>
                  <a:pt x="237" y="36"/>
                </a:lnTo>
                <a:lnTo>
                  <a:pt x="393" y="11"/>
                </a:lnTo>
                <a:lnTo>
                  <a:pt x="462" y="0"/>
                </a:lnTo>
                <a:lnTo>
                  <a:pt x="116" y="15"/>
                </a:lnTo>
                <a:lnTo>
                  <a:pt x="0" y="71"/>
                </a:lnTo>
                <a:lnTo>
                  <a:pt x="0" y="7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7446963" y="396875"/>
            <a:ext cx="679450" cy="203200"/>
          </a:xfrm>
          <a:custGeom>
            <a:avLst/>
            <a:gdLst>
              <a:gd name="T0" fmla="*/ 1284 w 1284"/>
              <a:gd name="T1" fmla="*/ 83 h 384"/>
              <a:gd name="T2" fmla="*/ 1074 w 1284"/>
              <a:gd name="T3" fmla="*/ 40 h 384"/>
              <a:gd name="T4" fmla="*/ 1036 w 1284"/>
              <a:gd name="T5" fmla="*/ 4 h 384"/>
              <a:gd name="T6" fmla="*/ 979 w 1284"/>
              <a:gd name="T7" fmla="*/ 0 h 384"/>
              <a:gd name="T8" fmla="*/ 0 w 1284"/>
              <a:gd name="T9" fmla="*/ 262 h 384"/>
              <a:gd name="T10" fmla="*/ 317 w 1284"/>
              <a:gd name="T11" fmla="*/ 384 h 384"/>
              <a:gd name="T12" fmla="*/ 1146 w 1284"/>
              <a:gd name="T13" fmla="*/ 131 h 384"/>
              <a:gd name="T14" fmla="*/ 305 w 1284"/>
              <a:gd name="T15" fmla="*/ 327 h 384"/>
              <a:gd name="T16" fmla="*/ 219 w 1284"/>
              <a:gd name="T17" fmla="*/ 260 h 384"/>
              <a:gd name="T18" fmla="*/ 985 w 1284"/>
              <a:gd name="T19" fmla="*/ 37 h 384"/>
              <a:gd name="T20" fmla="*/ 1039 w 1284"/>
              <a:gd name="T21" fmla="*/ 54 h 384"/>
              <a:gd name="T22" fmla="*/ 1284 w 1284"/>
              <a:gd name="T23" fmla="*/ 83 h 384"/>
              <a:gd name="T24" fmla="*/ 1284 w 1284"/>
              <a:gd name="T25" fmla="*/ 83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4" h="384">
                <a:moveTo>
                  <a:pt x="1284" y="83"/>
                </a:moveTo>
                <a:lnTo>
                  <a:pt x="1074" y="40"/>
                </a:lnTo>
                <a:lnTo>
                  <a:pt x="1036" y="4"/>
                </a:lnTo>
                <a:lnTo>
                  <a:pt x="979" y="0"/>
                </a:lnTo>
                <a:lnTo>
                  <a:pt x="0" y="262"/>
                </a:lnTo>
                <a:lnTo>
                  <a:pt x="317" y="384"/>
                </a:lnTo>
                <a:lnTo>
                  <a:pt x="1146" y="131"/>
                </a:lnTo>
                <a:lnTo>
                  <a:pt x="305" y="327"/>
                </a:lnTo>
                <a:lnTo>
                  <a:pt x="219" y="260"/>
                </a:lnTo>
                <a:lnTo>
                  <a:pt x="985" y="37"/>
                </a:lnTo>
                <a:lnTo>
                  <a:pt x="1039" y="54"/>
                </a:lnTo>
                <a:lnTo>
                  <a:pt x="1284" y="83"/>
                </a:lnTo>
                <a:lnTo>
                  <a:pt x="1284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7950200" y="814388"/>
            <a:ext cx="352425" cy="171450"/>
          </a:xfrm>
          <a:custGeom>
            <a:avLst/>
            <a:gdLst>
              <a:gd name="T0" fmla="*/ 0 w 665"/>
              <a:gd name="T1" fmla="*/ 325 h 325"/>
              <a:gd name="T2" fmla="*/ 191 w 665"/>
              <a:gd name="T3" fmla="*/ 101 h 325"/>
              <a:gd name="T4" fmla="*/ 466 w 665"/>
              <a:gd name="T5" fmla="*/ 0 h 325"/>
              <a:gd name="T6" fmla="*/ 665 w 665"/>
              <a:gd name="T7" fmla="*/ 101 h 325"/>
              <a:gd name="T8" fmla="*/ 0 w 665"/>
              <a:gd name="T9" fmla="*/ 325 h 325"/>
              <a:gd name="T10" fmla="*/ 0 w 665"/>
              <a:gd name="T11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5" h="325">
                <a:moveTo>
                  <a:pt x="0" y="325"/>
                </a:moveTo>
                <a:lnTo>
                  <a:pt x="191" y="101"/>
                </a:lnTo>
                <a:lnTo>
                  <a:pt x="466" y="0"/>
                </a:lnTo>
                <a:lnTo>
                  <a:pt x="665" y="101"/>
                </a:lnTo>
                <a:lnTo>
                  <a:pt x="0" y="325"/>
                </a:lnTo>
                <a:lnTo>
                  <a:pt x="0" y="325"/>
                </a:lnTo>
                <a:close/>
              </a:path>
            </a:pathLst>
          </a:custGeom>
          <a:solidFill>
            <a:srgbClr val="F7A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7778750" y="774700"/>
            <a:ext cx="625475" cy="527050"/>
          </a:xfrm>
          <a:custGeom>
            <a:avLst/>
            <a:gdLst>
              <a:gd name="T0" fmla="*/ 660 w 1183"/>
              <a:gd name="T1" fmla="*/ 0 h 996"/>
              <a:gd name="T2" fmla="*/ 1159 w 1183"/>
              <a:gd name="T3" fmla="*/ 161 h 996"/>
              <a:gd name="T4" fmla="*/ 1183 w 1183"/>
              <a:gd name="T5" fmla="*/ 254 h 996"/>
              <a:gd name="T6" fmla="*/ 941 w 1183"/>
              <a:gd name="T7" fmla="*/ 353 h 996"/>
              <a:gd name="T8" fmla="*/ 910 w 1183"/>
              <a:gd name="T9" fmla="*/ 429 h 996"/>
              <a:gd name="T10" fmla="*/ 925 w 1183"/>
              <a:gd name="T11" fmla="*/ 514 h 996"/>
              <a:gd name="T12" fmla="*/ 961 w 1183"/>
              <a:gd name="T13" fmla="*/ 575 h 996"/>
              <a:gd name="T14" fmla="*/ 1030 w 1183"/>
              <a:gd name="T15" fmla="*/ 622 h 996"/>
              <a:gd name="T16" fmla="*/ 0 w 1183"/>
              <a:gd name="T17" fmla="*/ 996 h 996"/>
              <a:gd name="T18" fmla="*/ 948 w 1183"/>
              <a:gd name="T19" fmla="*/ 608 h 996"/>
              <a:gd name="T20" fmla="*/ 886 w 1183"/>
              <a:gd name="T21" fmla="*/ 561 h 996"/>
              <a:gd name="T22" fmla="*/ 582 w 1183"/>
              <a:gd name="T23" fmla="*/ 640 h 996"/>
              <a:gd name="T24" fmla="*/ 870 w 1183"/>
              <a:gd name="T25" fmla="*/ 509 h 996"/>
              <a:gd name="T26" fmla="*/ 874 w 1183"/>
              <a:gd name="T27" fmla="*/ 401 h 996"/>
              <a:gd name="T28" fmla="*/ 258 w 1183"/>
              <a:gd name="T29" fmla="*/ 565 h 996"/>
              <a:gd name="T30" fmla="*/ 243 w 1183"/>
              <a:gd name="T31" fmla="*/ 486 h 996"/>
              <a:gd name="T32" fmla="*/ 1155 w 1183"/>
              <a:gd name="T33" fmla="*/ 192 h 996"/>
              <a:gd name="T34" fmla="*/ 691 w 1183"/>
              <a:gd name="T35" fmla="*/ 58 h 996"/>
              <a:gd name="T36" fmla="*/ 333 w 1183"/>
              <a:gd name="T37" fmla="*/ 199 h 996"/>
              <a:gd name="T38" fmla="*/ 660 w 1183"/>
              <a:gd name="T39" fmla="*/ 0 h 996"/>
              <a:gd name="T40" fmla="*/ 660 w 1183"/>
              <a:gd name="T41" fmla="*/ 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83" h="996">
                <a:moveTo>
                  <a:pt x="660" y="0"/>
                </a:moveTo>
                <a:lnTo>
                  <a:pt x="1159" y="161"/>
                </a:lnTo>
                <a:lnTo>
                  <a:pt x="1183" y="254"/>
                </a:lnTo>
                <a:lnTo>
                  <a:pt x="941" y="353"/>
                </a:lnTo>
                <a:lnTo>
                  <a:pt x="910" y="429"/>
                </a:lnTo>
                <a:lnTo>
                  <a:pt x="925" y="514"/>
                </a:lnTo>
                <a:lnTo>
                  <a:pt x="961" y="575"/>
                </a:lnTo>
                <a:lnTo>
                  <a:pt x="1030" y="622"/>
                </a:lnTo>
                <a:lnTo>
                  <a:pt x="0" y="996"/>
                </a:lnTo>
                <a:lnTo>
                  <a:pt x="948" y="608"/>
                </a:lnTo>
                <a:lnTo>
                  <a:pt x="886" y="561"/>
                </a:lnTo>
                <a:lnTo>
                  <a:pt x="582" y="640"/>
                </a:lnTo>
                <a:lnTo>
                  <a:pt x="870" y="509"/>
                </a:lnTo>
                <a:lnTo>
                  <a:pt x="874" y="401"/>
                </a:lnTo>
                <a:lnTo>
                  <a:pt x="258" y="565"/>
                </a:lnTo>
                <a:lnTo>
                  <a:pt x="243" y="486"/>
                </a:lnTo>
                <a:lnTo>
                  <a:pt x="1155" y="192"/>
                </a:lnTo>
                <a:lnTo>
                  <a:pt x="691" y="58"/>
                </a:lnTo>
                <a:lnTo>
                  <a:pt x="333" y="199"/>
                </a:lnTo>
                <a:lnTo>
                  <a:pt x="660" y="0"/>
                </a:lnTo>
                <a:lnTo>
                  <a:pt x="66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8080375" y="1244600"/>
            <a:ext cx="111125" cy="63500"/>
          </a:xfrm>
          <a:custGeom>
            <a:avLst/>
            <a:gdLst>
              <a:gd name="T0" fmla="*/ 138 w 209"/>
              <a:gd name="T1" fmla="*/ 0 h 121"/>
              <a:gd name="T2" fmla="*/ 209 w 209"/>
              <a:gd name="T3" fmla="*/ 103 h 121"/>
              <a:gd name="T4" fmla="*/ 0 w 209"/>
              <a:gd name="T5" fmla="*/ 121 h 121"/>
              <a:gd name="T6" fmla="*/ 118 w 209"/>
              <a:gd name="T7" fmla="*/ 76 h 121"/>
              <a:gd name="T8" fmla="*/ 90 w 209"/>
              <a:gd name="T9" fmla="*/ 12 h 121"/>
              <a:gd name="T10" fmla="*/ 138 w 209"/>
              <a:gd name="T11" fmla="*/ 0 h 121"/>
              <a:gd name="T12" fmla="*/ 138 w 209"/>
              <a:gd name="T13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21">
                <a:moveTo>
                  <a:pt x="138" y="0"/>
                </a:moveTo>
                <a:lnTo>
                  <a:pt x="209" y="103"/>
                </a:lnTo>
                <a:lnTo>
                  <a:pt x="0" y="121"/>
                </a:lnTo>
                <a:lnTo>
                  <a:pt x="118" y="76"/>
                </a:lnTo>
                <a:lnTo>
                  <a:pt x="90" y="12"/>
                </a:lnTo>
                <a:lnTo>
                  <a:pt x="138" y="0"/>
                </a:lnTo>
                <a:lnTo>
                  <a:pt x="1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/>
              <a:t> </a:t>
            </a:r>
            <a:br>
              <a:rPr lang="en-US" altLang="en-US" b="1" i="1"/>
            </a:br>
            <a:r>
              <a:rPr lang="en-US" altLang="en-US" b="1" i="1">
                <a:latin typeface="Franklin Gothic Heavy" panose="020B0903020102020204" pitchFamily="34" charset="0"/>
              </a:rPr>
              <a:t>S</a:t>
            </a:r>
            <a:r>
              <a:rPr lang="en-US" altLang="en-US">
                <a:latin typeface="Franklin Gothic Heavy" panose="020B0903020102020204" pitchFamily="34" charset="0"/>
              </a:rPr>
              <a:t>tate your hypothesis</a:t>
            </a:r>
            <a:r>
              <a:rPr lang="en-US" altLang="en-US"/>
              <a:t>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/>
              <a:t>Example:  I hypothesize that the application of gibberellin will cause cell elongation and increased height in dwarf pea plants.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1">
                <a:solidFill>
                  <a:schemeClr val="hlink"/>
                </a:solidFill>
                <a:latin typeface="Bradley Hand ITC" panose="03070402050302030203" pitchFamily="66" charset="0"/>
              </a:rPr>
              <a:t>Cell elongation and plant height are measurable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3600" b="1">
                <a:solidFill>
                  <a:schemeClr val="hlink"/>
                </a:solidFill>
                <a:latin typeface="Bradley Hand ITC" panose="03070402050302030203" pitchFamily="66" charset="0"/>
              </a:rPr>
              <a:t>Dwarf pea plants is narrow enough to be done</a:t>
            </a:r>
            <a:endParaRPr lang="en-US" altLang="en-US" b="1" i="1"/>
          </a:p>
          <a:p>
            <a:pPr lvl="1">
              <a:lnSpc>
                <a:spcPct val="90000"/>
              </a:lnSpc>
            </a:pPr>
            <a:endParaRPr lang="en-US" altLang="en-US"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Franklin Gothic Heavy" panose="020B0903020102020204" pitchFamily="34" charset="0"/>
              </a:rPr>
              <a:t>Manipulate ONE variable.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b="1"/>
              <a:t>Example:</a:t>
            </a:r>
            <a:r>
              <a:rPr lang="en-US" altLang="en-US" sz="2800"/>
              <a:t>  One group of 5 dwarf pea plants received a spray of 500 ppm gibberellin while the other group of 5 dwarf pea plants was sprayed with the solvent water 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sz="2800" b="1">
                <a:solidFill>
                  <a:schemeClr val="hlink"/>
                </a:solidFill>
                <a:latin typeface="Bradley Hand ITC" panose="03070402050302030203" pitchFamily="66" charset="0"/>
              </a:rPr>
              <a:t>Specific amount of gibberellin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n-US" altLang="en-US" b="1">
                <a:solidFill>
                  <a:schemeClr val="hlink"/>
                </a:solidFill>
                <a:latin typeface="Bradley Hand ITC" panose="03070402050302030203" pitchFamily="66" charset="0"/>
              </a:rPr>
              <a:t>Not changing anything but gibberellin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287</TotalTime>
  <Words>681</Words>
  <Application>Microsoft Office PowerPoint</Application>
  <PresentationFormat>On-screen Show (4:3)</PresentationFormat>
  <Paragraphs>116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Times New Roman</vt:lpstr>
      <vt:lpstr>Tahoma</vt:lpstr>
      <vt:lpstr>Wingdings</vt:lpstr>
      <vt:lpstr>Franklin Gothic Heavy</vt:lpstr>
      <vt:lpstr>Bradley Hand ITC</vt:lpstr>
      <vt:lpstr>Arial</vt:lpstr>
      <vt:lpstr>Blends</vt:lpstr>
      <vt:lpstr>Microsoft Graph 2000 Chart</vt:lpstr>
      <vt:lpstr>Honors Biology</vt:lpstr>
      <vt:lpstr>Types of Reasoning</vt:lpstr>
      <vt:lpstr>PowerPoint Presentation</vt:lpstr>
      <vt:lpstr>A campground example of hypothesis-based inquiry</vt:lpstr>
      <vt:lpstr>PowerPoint Presentation</vt:lpstr>
      <vt:lpstr>How do we design experiments in Science?</vt:lpstr>
      <vt:lpstr>Search  the literature.  </vt:lpstr>
      <vt:lpstr>  State your hypothesis.</vt:lpstr>
      <vt:lpstr>Manipulate ONE variable.</vt:lpstr>
      <vt:lpstr>Hold constant all other variables.</vt:lpstr>
      <vt:lpstr>Identify the control group.  </vt:lpstr>
      <vt:lpstr>Make quantitative measurements.</vt:lpstr>
      <vt:lpstr>Verify the experimental results</vt:lpstr>
      <vt:lpstr>Statistically analyze the results.</vt:lpstr>
      <vt:lpstr>Relate the expected results to the hypothesis</vt:lpstr>
      <vt:lpstr>What does the study of Biology involve?</vt:lpstr>
      <vt:lpstr>Levels of Organization in Biology</vt:lpstr>
      <vt:lpstr>Different measurements used in different types of Biology</vt:lpstr>
      <vt:lpstr>Biology is the application of science to living things</vt:lpstr>
      <vt:lpstr>Some properties of life</vt:lpstr>
      <vt:lpstr>Unity and diversity in the orchid family</vt:lpstr>
      <vt:lpstr>Drawers of diversity</vt:lpstr>
      <vt:lpstr>PowerPoint Presentation</vt:lpstr>
      <vt:lpstr>Biological Domains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</dc:title>
  <dc:creator>Steven P. Schneider</dc:creator>
  <cp:lastModifiedBy>Bodhi Stone</cp:lastModifiedBy>
  <cp:revision>16</cp:revision>
  <dcterms:created xsi:type="dcterms:W3CDTF">2003-06-12T18:25:39Z</dcterms:created>
  <dcterms:modified xsi:type="dcterms:W3CDTF">2017-08-14T21:34:42Z</dcterms:modified>
</cp:coreProperties>
</file>