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8" r:id="rId4"/>
    <p:sldId id="269" r:id="rId5"/>
    <p:sldId id="270" r:id="rId6"/>
    <p:sldId id="263" r:id="rId7"/>
    <p:sldId id="272" r:id="rId8"/>
    <p:sldId id="265" r:id="rId9"/>
    <p:sldId id="266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5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43CC884-7802-40EE-8F90-FE0E49A32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0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4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2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8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6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9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4B1F-DFE4-477C-9F8E-2CF8E2425F9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76B3D-DFF2-48F4-91B9-D411F4AF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6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664" y="2451101"/>
            <a:ext cx="4137025" cy="1241425"/>
          </a:xfrm>
        </p:spPr>
        <p:txBody>
          <a:bodyPr/>
          <a:lstStyle/>
          <a:p>
            <a:r>
              <a:rPr lang="en-US" sz="4000" b="1" i="1" dirty="0">
                <a:solidFill>
                  <a:srgbClr val="FF0000"/>
                </a:solidFill>
              </a:rPr>
              <a:t>Essential Math</a:t>
            </a:r>
            <a:br>
              <a:rPr lang="en-US" sz="4000" b="1" i="1" dirty="0">
                <a:solidFill>
                  <a:srgbClr val="FF0000"/>
                </a:solidFill>
              </a:rPr>
            </a:br>
            <a:r>
              <a:rPr lang="en-US" sz="4000" b="1" i="1" dirty="0">
                <a:solidFill>
                  <a:srgbClr val="FF0000"/>
                </a:solidFill>
              </a:rPr>
              <a:t>of </a:t>
            </a:r>
            <a:r>
              <a:rPr lang="en-US" sz="4000" b="1" i="1" dirty="0" smtClean="0">
                <a:solidFill>
                  <a:srgbClr val="FF0000"/>
                </a:solidFill>
              </a:rPr>
              <a:t>Biology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4675" y="1652589"/>
            <a:ext cx="24955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60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20944" cy="33182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Bored?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Knowing how to use your calculator correctly might save you someday…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27301"/>
            <a:ext cx="10515600" cy="1849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Enter -2</a:t>
            </a:r>
            <a:r>
              <a:rPr lang="en-US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into your calculator and figure out what went wrong.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pic>
        <p:nvPicPr>
          <p:cNvPr id="10" name="Picture 2" descr="https://www.askideas.com/media/14/Bored-Boy-Facebook-Cover-Pictur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92"/>
          <a:stretch/>
        </p:blipFill>
        <p:spPr bwMode="auto">
          <a:xfrm>
            <a:off x="8513964" y="365125"/>
            <a:ext cx="2510352" cy="21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SI Prefixes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295400"/>
            <a:ext cx="62484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kilo-</a:t>
            </a: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(k)</a:t>
            </a:r>
            <a:r>
              <a:rPr lang="en-US" dirty="0"/>
              <a:t>	 1000</a:t>
            </a:r>
          </a:p>
          <a:p>
            <a:pPr>
              <a:buFontTx/>
              <a:buNone/>
            </a:pPr>
            <a:r>
              <a:rPr lang="en-US" dirty="0" err="1">
                <a:solidFill>
                  <a:srgbClr val="FF0000"/>
                </a:solidFill>
              </a:rPr>
              <a:t>deci</a:t>
            </a:r>
            <a:r>
              <a:rPr lang="en-US" dirty="0">
                <a:solidFill>
                  <a:srgbClr val="FF0000"/>
                </a:solidFill>
              </a:rPr>
              <a:t>-		(d)</a:t>
            </a:r>
            <a:r>
              <a:rPr lang="en-US" dirty="0"/>
              <a:t>	 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10</a:t>
            </a:r>
          </a:p>
          <a:p>
            <a:pPr>
              <a:buFontTx/>
              <a:buNone/>
            </a:pPr>
            <a:r>
              <a:rPr lang="en-US" dirty="0" err="1">
                <a:solidFill>
                  <a:srgbClr val="FF0000"/>
                </a:solidFill>
              </a:rPr>
              <a:t>centi</a:t>
            </a:r>
            <a:r>
              <a:rPr lang="en-US" dirty="0">
                <a:solidFill>
                  <a:srgbClr val="FF0000"/>
                </a:solidFill>
              </a:rPr>
              <a:t>-	</a:t>
            </a:r>
            <a:r>
              <a:rPr lang="en-US" dirty="0" smtClean="0">
                <a:solidFill>
                  <a:srgbClr val="FF0000"/>
                </a:solidFill>
              </a:rPr>
              <a:t>	(</a:t>
            </a:r>
            <a:r>
              <a:rPr lang="en-US" dirty="0">
                <a:solidFill>
                  <a:srgbClr val="FF0000"/>
                </a:solidFill>
              </a:rPr>
              <a:t>c)</a:t>
            </a:r>
            <a:r>
              <a:rPr lang="en-US" dirty="0"/>
              <a:t>	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100</a:t>
            </a:r>
          </a:p>
          <a:p>
            <a:pPr>
              <a:buFontTx/>
              <a:buNone/>
            </a:pPr>
            <a:r>
              <a:rPr lang="en-US" dirty="0" err="1">
                <a:solidFill>
                  <a:srgbClr val="FF0000"/>
                </a:solidFill>
              </a:rPr>
              <a:t>milli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(m)</a:t>
            </a:r>
            <a:r>
              <a:rPr lang="en-US" dirty="0"/>
              <a:t>	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1000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micro-</a:t>
            </a: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(µ)	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1,000,000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nano</a:t>
            </a:r>
            <a:r>
              <a:rPr lang="en-US" dirty="0" smtClean="0">
                <a:solidFill>
                  <a:srgbClr val="FF0000"/>
                </a:solidFill>
              </a:rPr>
              <a:t>-	</a:t>
            </a:r>
            <a:r>
              <a:rPr lang="en-US" dirty="0" smtClean="0">
                <a:solidFill>
                  <a:srgbClr val="FF0000"/>
                </a:solidFill>
              </a:rPr>
              <a:t>	(</a:t>
            </a:r>
            <a:r>
              <a:rPr lang="en-US" dirty="0" smtClean="0">
                <a:solidFill>
                  <a:srgbClr val="FF0000"/>
                </a:solidFill>
              </a:rPr>
              <a:t>n)	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1,000,000,000</a:t>
            </a:r>
            <a:endParaRPr lang="en-US" baseline="-25000" dirty="0"/>
          </a:p>
          <a:p>
            <a:pPr>
              <a:buFontTx/>
              <a:buNone/>
            </a:pP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3124200" y="4876800"/>
            <a:ext cx="601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Also,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1 mL = 1 cm</a:t>
            </a:r>
            <a:r>
              <a:rPr lang="en-US" sz="3200" baseline="30000">
                <a:solidFill>
                  <a:srgbClr val="FF0000"/>
                </a:solidFill>
              </a:rPr>
              <a:t>3</a:t>
            </a:r>
            <a:r>
              <a:rPr lang="en-US" sz="3200">
                <a:solidFill>
                  <a:srgbClr val="FF0000"/>
                </a:solidFill>
              </a:rPr>
              <a:t>	and 	1 L = 1 dm</a:t>
            </a:r>
            <a:r>
              <a:rPr lang="en-US" sz="3200" baseline="3000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88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685800"/>
            <a:ext cx="54864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The SI unit for length is the meter.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32480" name="Picture 32" descr="MPj02850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33401"/>
            <a:ext cx="3276600" cy="2163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17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685800"/>
            <a:ext cx="5486400" cy="6096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The SI unit for volume is the cubic meter (m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), but in </a:t>
            </a:r>
            <a:r>
              <a:rPr lang="en-US" dirty="0" smtClean="0">
                <a:solidFill>
                  <a:srgbClr val="FF0000"/>
                </a:solidFill>
              </a:rPr>
              <a:t>biology we </a:t>
            </a:r>
            <a:r>
              <a:rPr lang="en-US" dirty="0">
                <a:solidFill>
                  <a:srgbClr val="FF0000"/>
                </a:solidFill>
              </a:rPr>
              <a:t>use liters, milliliters, or even microliters.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30402" name="Picture 2" descr="http://www.homebrewfinds.com/wp-content/uploads/2014/06/315O6AmfZ4L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5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685800"/>
            <a:ext cx="6096000" cy="145296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The SI unit for mass is the kilogram</a:t>
            </a:r>
            <a:r>
              <a:rPr lang="en-US" dirty="0" smtClean="0">
                <a:solidFill>
                  <a:srgbClr val="FF0000"/>
                </a:solidFill>
              </a:rPr>
              <a:t>.  In Biology you will almost always measure mass in grams.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31426" name="Picture 2" descr="http://cdn.innovativelanguage.com/wordlists/media/thumb/8843_fit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50006"/>
            <a:ext cx="2490787" cy="24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9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4614"/>
            <a:ext cx="8229600" cy="606425"/>
          </a:xfrm>
        </p:spPr>
        <p:txBody>
          <a:bodyPr/>
          <a:lstStyle/>
          <a:p>
            <a:r>
              <a:rPr lang="en-US" sz="3600" b="1" i="1">
                <a:solidFill>
                  <a:srgbClr val="FF0000"/>
                </a:solidFill>
              </a:rPr>
              <a:t>Scientific Notation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600075"/>
            <a:ext cx="8229600" cy="1100138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-- used to express very large or very small numbers, and/or to indicate precision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2974976" y="1566864"/>
            <a:ext cx="66468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(i.e., to maintain the correct number  	of significant figures)</a:t>
            </a: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1524001" y="3163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20170" name="Group 10"/>
          <p:cNvGrpSpPr>
            <a:grpSpLocks/>
          </p:cNvGrpSpPr>
          <p:nvPr/>
        </p:nvGrpSpPr>
        <p:grpSpPr bwMode="auto">
          <a:xfrm>
            <a:off x="2055813" y="2662239"/>
            <a:ext cx="8229600" cy="4079875"/>
            <a:chOff x="335" y="1677"/>
            <a:chExt cx="5184" cy="2570"/>
          </a:xfrm>
        </p:grpSpPr>
        <p:sp>
          <p:nvSpPr>
            <p:cNvPr id="220165" name="Rectangle 5"/>
            <p:cNvSpPr>
              <a:spLocks noChangeArrowheads="1"/>
            </p:cNvSpPr>
            <p:nvPr/>
          </p:nvSpPr>
          <p:spPr bwMode="auto">
            <a:xfrm>
              <a:off x="335" y="1677"/>
              <a:ext cx="5184" cy="2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609600" indent="-609600">
                <a:spcBef>
                  <a:spcPct val="20000"/>
                </a:spcBef>
              </a:pPr>
              <a:r>
                <a:rPr lang="en-US" sz="3200" dirty="0">
                  <a:solidFill>
                    <a:srgbClr val="FF0000"/>
                  </a:solidFill>
                </a:rPr>
                <a:t>Form:	(# from </a:t>
              </a:r>
              <a:r>
                <a:rPr lang="en-US" sz="3200" dirty="0">
                  <a:solidFill>
                    <a:srgbClr val="FF0000"/>
                  </a:solidFill>
                </a:rPr>
                <a:t>1.0 </a:t>
              </a:r>
              <a:r>
                <a:rPr lang="en-US" sz="3200" dirty="0">
                  <a:solidFill>
                    <a:srgbClr val="FF0000"/>
                  </a:solidFill>
                </a:rPr>
                <a:t>to 9.999) x 10</a:t>
              </a:r>
              <a:r>
                <a:rPr lang="en-US" sz="3200" baseline="30000" dirty="0">
                  <a:solidFill>
                    <a:srgbClr val="FF0000"/>
                  </a:solidFill>
                </a:rPr>
                <a:t>exponent</a:t>
              </a:r>
            </a:p>
            <a:p>
              <a:pPr marL="609600" indent="-609600">
                <a:spcBef>
                  <a:spcPct val="20000"/>
                </a:spcBef>
              </a:pPr>
              <a:r>
                <a:rPr lang="en-US" sz="3200" dirty="0">
                  <a:solidFill>
                    <a:srgbClr val="FF0000"/>
                  </a:solidFill>
                </a:rPr>
                <a:t>    	800	= 8 x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x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</a:t>
              </a:r>
            </a:p>
            <a:p>
              <a:pPr marL="609600" indent="-609600">
                <a:spcBef>
                  <a:spcPct val="20000"/>
                </a:spcBef>
              </a:pPr>
              <a:r>
                <a:rPr lang="en-US" sz="3200" dirty="0">
                  <a:solidFill>
                    <a:srgbClr val="FF0000"/>
                  </a:solidFill>
                </a:rPr>
                <a:t>			= 8 x 10</a:t>
              </a:r>
              <a:r>
                <a:rPr lang="en-US" sz="3200" baseline="30000" dirty="0">
                  <a:solidFill>
                    <a:srgbClr val="FF0000"/>
                  </a:solidFill>
                </a:rPr>
                <a:t>2</a:t>
              </a:r>
            </a:p>
            <a:p>
              <a:pPr marL="609600" indent="-609600">
                <a:spcBef>
                  <a:spcPct val="20000"/>
                </a:spcBef>
              </a:pPr>
              <a:r>
                <a:rPr lang="en-US" sz="3200" dirty="0">
                  <a:solidFill>
                    <a:srgbClr val="FF0000"/>
                  </a:solidFill>
                </a:rPr>
                <a:t>    2531 	= 2.531 x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x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x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</a:t>
              </a:r>
            </a:p>
            <a:p>
              <a:pPr marL="609600" indent="-609600">
                <a:spcBef>
                  <a:spcPct val="20000"/>
                </a:spcBef>
              </a:pPr>
              <a:r>
                <a:rPr lang="en-US" sz="3200" dirty="0">
                  <a:solidFill>
                    <a:srgbClr val="FF0000"/>
                  </a:solidFill>
                </a:rPr>
                <a:t>			= 2.531 x 10</a:t>
              </a:r>
              <a:r>
                <a:rPr lang="en-US" sz="3200" baseline="30000" dirty="0">
                  <a:solidFill>
                    <a:srgbClr val="FF0000"/>
                  </a:solidFill>
                </a:rPr>
                <a:t>3</a:t>
              </a:r>
            </a:p>
            <a:p>
              <a:pPr marL="609600" indent="-609600">
                <a:spcBef>
                  <a:spcPct val="20000"/>
                </a:spcBef>
              </a:pPr>
              <a:r>
                <a:rPr lang="en-US" sz="3200" dirty="0">
                  <a:solidFill>
                    <a:srgbClr val="FF0000"/>
                  </a:solidFill>
                </a:rPr>
                <a:t>    0.0014 	= 1.4   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  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   </a:t>
              </a:r>
              <a:r>
                <a:rPr lang="en-US" sz="3200" u="sng" dirty="0">
                  <a:solidFill>
                    <a:srgbClr val="FF0000"/>
                  </a:solidFill>
                </a:rPr>
                <a:t>10</a:t>
              </a:r>
              <a:r>
                <a:rPr lang="en-US" sz="3200" dirty="0">
                  <a:solidFill>
                    <a:srgbClr val="FF0000"/>
                  </a:solidFill>
                </a:rPr>
                <a:t> </a:t>
              </a:r>
            </a:p>
            <a:p>
              <a:pPr marL="609600" indent="-609600">
                <a:spcBef>
                  <a:spcPct val="20000"/>
                </a:spcBef>
              </a:pPr>
              <a:r>
                <a:rPr lang="en-US" sz="3200" dirty="0">
                  <a:solidFill>
                    <a:srgbClr val="FF0000"/>
                  </a:solidFill>
                </a:rPr>
                <a:t>			= 1.4 x 10</a:t>
              </a:r>
              <a:r>
                <a:rPr lang="en-US" sz="3200" baseline="30000" dirty="0">
                  <a:solidFill>
                    <a:srgbClr val="FF0000"/>
                  </a:solidFill>
                </a:rPr>
                <a:t>–3</a:t>
              </a:r>
            </a:p>
          </p:txBody>
        </p:sp>
        <p:graphicFrame>
          <p:nvGraphicFramePr>
            <p:cNvPr id="22016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1423766"/>
                </p:ext>
              </p:extLst>
            </p:nvPr>
          </p:nvGraphicFramePr>
          <p:xfrm>
            <a:off x="3015" y="3556"/>
            <a:ext cx="30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3" imgW="164885" imgH="164885" progId="Equation.3">
                    <p:embed/>
                  </p:oleObj>
                </mc:Choice>
                <mc:Fallback>
                  <p:oleObj name="Equation" r:id="rId3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5" y="3556"/>
                          <a:ext cx="306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6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4691032"/>
                </p:ext>
              </p:extLst>
            </p:nvPr>
          </p:nvGraphicFramePr>
          <p:xfrm>
            <a:off x="2025" y="3556"/>
            <a:ext cx="30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5" imgW="164885" imgH="164885" progId="Equation.3">
                    <p:embed/>
                  </p:oleObj>
                </mc:Choice>
                <mc:Fallback>
                  <p:oleObj name="Equation" r:id="rId5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5" y="3556"/>
                          <a:ext cx="306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6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7276161"/>
                </p:ext>
              </p:extLst>
            </p:nvPr>
          </p:nvGraphicFramePr>
          <p:xfrm>
            <a:off x="2490" y="3556"/>
            <a:ext cx="30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6" imgW="164885" imgH="164885" progId="Equation.3">
                    <p:embed/>
                  </p:oleObj>
                </mc:Choice>
                <mc:Fallback>
                  <p:oleObj name="Equation" r:id="rId6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0" y="3556"/>
                          <a:ext cx="306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1256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28588"/>
            <a:ext cx="8229600" cy="30035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Put in standard form.</a:t>
            </a:r>
          </a:p>
          <a:p>
            <a:pPr>
              <a:buFontTx/>
              <a:buNone/>
            </a:pPr>
            <a:r>
              <a:rPr lang="en-US" dirty="0"/>
              <a:t>	  		    </a:t>
            </a:r>
            <a:r>
              <a:rPr lang="en-US" baseline="30000" dirty="0"/>
              <a:t> </a:t>
            </a:r>
            <a:r>
              <a:rPr lang="en-US" dirty="0">
                <a:solidFill>
                  <a:srgbClr val="FF0000"/>
                </a:solidFill>
              </a:rPr>
              <a:t>1.87 x 10</a:t>
            </a:r>
            <a:r>
              <a:rPr lang="en-US" baseline="30000" dirty="0">
                <a:solidFill>
                  <a:srgbClr val="FF0000"/>
                </a:solidFill>
              </a:rPr>
              <a:t>–5</a:t>
            </a:r>
            <a:r>
              <a:rPr lang="en-US" dirty="0">
                <a:solidFill>
                  <a:srgbClr val="FF0000"/>
                </a:solidFill>
              </a:rPr>
              <a:t> =</a:t>
            </a:r>
            <a:r>
              <a:rPr lang="en-US" dirty="0"/>
              <a:t> 0.0000187</a:t>
            </a:r>
          </a:p>
          <a:p>
            <a:pPr>
              <a:buFontTx/>
              <a:buNone/>
            </a:pPr>
            <a:r>
              <a:rPr lang="en-US" dirty="0"/>
              <a:t>		                </a:t>
            </a:r>
            <a:r>
              <a:rPr lang="en-US" dirty="0">
                <a:solidFill>
                  <a:srgbClr val="FF0000"/>
                </a:solidFill>
              </a:rPr>
              <a:t>3.7 x 10</a:t>
            </a:r>
            <a:r>
              <a:rPr lang="en-US" baseline="30000" dirty="0">
                <a:solidFill>
                  <a:srgbClr val="FF0000"/>
                </a:solidFill>
              </a:rPr>
              <a:t>8</a:t>
            </a:r>
            <a:r>
              <a:rPr lang="en-US" dirty="0">
                <a:solidFill>
                  <a:srgbClr val="FF0000"/>
                </a:solidFill>
              </a:rPr>
              <a:t> =</a:t>
            </a:r>
            <a:r>
              <a:rPr lang="en-US" dirty="0"/>
              <a:t> 370,000,000</a:t>
            </a:r>
          </a:p>
          <a:p>
            <a:pPr>
              <a:buFontTx/>
              <a:buNone/>
            </a:pPr>
            <a:r>
              <a:rPr lang="en-US" dirty="0"/>
              <a:t>		              </a:t>
            </a:r>
            <a:r>
              <a:rPr lang="en-US" dirty="0">
                <a:solidFill>
                  <a:srgbClr val="FF0000"/>
                </a:solidFill>
              </a:rPr>
              <a:t>7.88 x 10</a:t>
            </a:r>
            <a:r>
              <a:rPr lang="en-US" baseline="30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=</a:t>
            </a:r>
            <a:r>
              <a:rPr lang="en-US" dirty="0"/>
              <a:t> 78.8</a:t>
            </a:r>
          </a:p>
          <a:p>
            <a:pPr>
              <a:buFontTx/>
              <a:buNone/>
            </a:pPr>
            <a:r>
              <a:rPr lang="en-US" dirty="0"/>
              <a:t>		           </a:t>
            </a:r>
            <a:r>
              <a:rPr lang="en-US" dirty="0">
                <a:solidFill>
                  <a:srgbClr val="FF0000"/>
                </a:solidFill>
              </a:rPr>
              <a:t>2.164 x 10</a:t>
            </a:r>
            <a:r>
              <a:rPr lang="en-US" baseline="30000" dirty="0">
                <a:solidFill>
                  <a:srgbClr val="FF0000"/>
                </a:solidFill>
              </a:rPr>
              <a:t>–2</a:t>
            </a:r>
            <a:r>
              <a:rPr lang="en-US" dirty="0">
                <a:solidFill>
                  <a:srgbClr val="FF0000"/>
                </a:solidFill>
              </a:rPr>
              <a:t> =</a:t>
            </a:r>
            <a:r>
              <a:rPr lang="en-US" dirty="0"/>
              <a:t> 0.02164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1952625" y="3103563"/>
            <a:ext cx="82296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</a:rPr>
              <a:t>Change to scientific notation.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		       		   </a:t>
            </a:r>
            <a:r>
              <a:rPr lang="en-US" sz="3200" dirty="0">
                <a:solidFill>
                  <a:srgbClr val="FF0000"/>
                </a:solidFill>
              </a:rPr>
              <a:t>12,340 =</a:t>
            </a:r>
            <a:r>
              <a:rPr lang="en-US" sz="3200" dirty="0"/>
              <a:t> 1.234 x 10</a:t>
            </a:r>
            <a:r>
              <a:rPr lang="en-US" sz="3200" baseline="30000" dirty="0"/>
              <a:t>4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			 	     </a:t>
            </a:r>
            <a:r>
              <a:rPr lang="en-US" sz="3200" dirty="0">
                <a:solidFill>
                  <a:srgbClr val="FF0000"/>
                </a:solidFill>
              </a:rPr>
              <a:t>0.369 =</a:t>
            </a:r>
            <a:r>
              <a:rPr lang="en-US" sz="3200" dirty="0"/>
              <a:t> 3.69 x 10</a:t>
            </a:r>
            <a:r>
              <a:rPr lang="en-US" sz="3200" baseline="30000" dirty="0"/>
              <a:t>–1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			 	     </a:t>
            </a:r>
            <a:r>
              <a:rPr lang="en-US" sz="3200" dirty="0">
                <a:solidFill>
                  <a:srgbClr val="FF0000"/>
                </a:solidFill>
              </a:rPr>
              <a:t>0.008 =</a:t>
            </a:r>
            <a:r>
              <a:rPr lang="en-US" sz="3200" dirty="0"/>
              <a:t> 8 x 10</a:t>
            </a:r>
            <a:r>
              <a:rPr lang="en-US" sz="3200" baseline="30000" dirty="0"/>
              <a:t>–3</a:t>
            </a:r>
            <a:r>
              <a:rPr lang="en-US" sz="32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		       </a:t>
            </a:r>
            <a:r>
              <a:rPr lang="en-US" sz="3200" dirty="0">
                <a:solidFill>
                  <a:srgbClr val="FF0000"/>
                </a:solidFill>
              </a:rPr>
              <a:t>1,000,000,000 =</a:t>
            </a:r>
            <a:r>
              <a:rPr lang="en-US" sz="3200" dirty="0"/>
              <a:t> 1 x 10</a:t>
            </a:r>
            <a:r>
              <a:rPr lang="en-US" sz="3200" baseline="30000" dirty="0"/>
              <a:t>9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6100763" y="538163"/>
            <a:ext cx="2743200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6322250" y="5476536"/>
            <a:ext cx="1479550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6535738" y="4935538"/>
            <a:ext cx="1784350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6535738" y="4304337"/>
            <a:ext cx="2308225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6603207" y="3719512"/>
            <a:ext cx="2611438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5951538" y="2262982"/>
            <a:ext cx="1957388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5813135" y="1685523"/>
            <a:ext cx="1377950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5811837" y="1178194"/>
            <a:ext cx="2408238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1" name="Rectangle 13"/>
          <p:cNvSpPr>
            <a:spLocks noChangeArrowheads="1"/>
          </p:cNvSpPr>
          <p:nvPr/>
        </p:nvSpPr>
        <p:spPr bwMode="auto">
          <a:xfrm>
            <a:off x="1670050" y="6029326"/>
            <a:ext cx="2271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6.02 x 10</a:t>
            </a:r>
            <a:r>
              <a:rPr lang="en-US" sz="3200" baseline="30000">
                <a:solidFill>
                  <a:srgbClr val="0000FF"/>
                </a:solidFill>
              </a:rPr>
              <a:t>23</a:t>
            </a:r>
            <a:r>
              <a:rPr lang="en-US" sz="3200">
                <a:solidFill>
                  <a:srgbClr val="0000FF"/>
                </a:solidFill>
              </a:rPr>
              <a:t> =</a:t>
            </a:r>
          </a:p>
        </p:txBody>
      </p:sp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4159250" y="6049964"/>
            <a:ext cx="645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602,000,000,000,000,000,000,000</a:t>
            </a:r>
          </a:p>
        </p:txBody>
      </p:sp>
    </p:spTree>
    <p:extLst>
      <p:ext uri="{BB962C8B-B14F-4D97-AF65-F5344CB8AC3E}">
        <p14:creationId xmlns:p14="http://schemas.microsoft.com/office/powerpoint/2010/main" val="237206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2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animBg="1"/>
      <p:bldP spid="222213" grpId="0" animBg="1"/>
      <p:bldP spid="222214" grpId="0" animBg="1"/>
      <p:bldP spid="222215" grpId="0" animBg="1"/>
      <p:bldP spid="222216" grpId="0" animBg="1"/>
      <p:bldP spid="222217" grpId="0" animBg="1"/>
      <p:bldP spid="222218" grpId="0" animBg="1"/>
      <p:bldP spid="222219" grpId="0" animBg="1"/>
      <p:bldP spid="222221" grpId="0"/>
      <p:bldP spid="222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028700"/>
            <a:ext cx="6662738" cy="1035050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</a:rPr>
              <a:t>Using the Exponent Key</a:t>
            </a:r>
          </a:p>
        </p:txBody>
      </p:sp>
      <p:pic>
        <p:nvPicPr>
          <p:cNvPr id="225283" name="Picture 3" descr="MCj029903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2326" y="2641600"/>
            <a:ext cx="2708275" cy="2940050"/>
          </a:xfrm>
          <a:prstGeom prst="rect">
            <a:avLst/>
          </a:prstGeom>
          <a:noFill/>
        </p:spPr>
      </p:pic>
      <p:grpSp>
        <p:nvGrpSpPr>
          <p:cNvPr id="225290" name="Group 10"/>
          <p:cNvGrpSpPr>
            <a:grpSpLocks/>
          </p:cNvGrpSpPr>
          <p:nvPr/>
        </p:nvGrpSpPr>
        <p:grpSpPr bwMode="auto">
          <a:xfrm>
            <a:off x="3429000" y="2794000"/>
            <a:ext cx="1828800" cy="2438400"/>
            <a:chOff x="1200" y="2064"/>
            <a:chExt cx="1152" cy="1536"/>
          </a:xfrm>
        </p:grpSpPr>
        <p:grpSp>
          <p:nvGrpSpPr>
            <p:cNvPr id="225284" name="Group 4"/>
            <p:cNvGrpSpPr>
              <a:grpSpLocks/>
            </p:cNvGrpSpPr>
            <p:nvPr/>
          </p:nvGrpSpPr>
          <p:grpSpPr bwMode="auto">
            <a:xfrm>
              <a:off x="1200" y="2976"/>
              <a:ext cx="1152" cy="624"/>
              <a:chOff x="96" y="2880"/>
              <a:chExt cx="1152" cy="624"/>
            </a:xfrm>
          </p:grpSpPr>
          <p:sp>
            <p:nvSpPr>
              <p:cNvPr id="225285" name="Rectangle 5"/>
              <p:cNvSpPr>
                <a:spLocks noChangeArrowheads="1"/>
              </p:cNvSpPr>
              <p:nvPr/>
            </p:nvSpPr>
            <p:spPr bwMode="auto">
              <a:xfrm>
                <a:off x="96" y="2928"/>
                <a:ext cx="1152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/>
                <a:r>
                  <a:rPr lang="en-US" sz="4000" b="1" i="1">
                    <a:solidFill>
                      <a:schemeClr val="tx2"/>
                    </a:solidFill>
                  </a:rPr>
                  <a:t>EXP</a:t>
                </a:r>
              </a:p>
            </p:txBody>
          </p:sp>
          <p:sp>
            <p:nvSpPr>
              <p:cNvPr id="225286" name="Rectangle 6"/>
              <p:cNvSpPr>
                <a:spLocks noChangeArrowheads="1"/>
              </p:cNvSpPr>
              <p:nvPr/>
            </p:nvSpPr>
            <p:spPr bwMode="auto">
              <a:xfrm>
                <a:off x="240" y="2880"/>
                <a:ext cx="864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287" name="Group 7"/>
            <p:cNvGrpSpPr>
              <a:grpSpLocks/>
            </p:cNvGrpSpPr>
            <p:nvPr/>
          </p:nvGrpSpPr>
          <p:grpSpPr bwMode="auto">
            <a:xfrm>
              <a:off x="1200" y="2064"/>
              <a:ext cx="1152" cy="624"/>
              <a:chOff x="0" y="2208"/>
              <a:chExt cx="1152" cy="624"/>
            </a:xfrm>
          </p:grpSpPr>
          <p:sp>
            <p:nvSpPr>
              <p:cNvPr id="225288" name="Rectangle 8"/>
              <p:cNvSpPr>
                <a:spLocks noChangeArrowheads="1"/>
              </p:cNvSpPr>
              <p:nvPr/>
            </p:nvSpPr>
            <p:spPr bwMode="auto">
              <a:xfrm>
                <a:off x="0" y="2256"/>
                <a:ext cx="1152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/>
                <a:r>
                  <a:rPr lang="en-US" sz="4000" b="1" i="1">
                    <a:solidFill>
                      <a:schemeClr val="tx2"/>
                    </a:solidFill>
                  </a:rPr>
                  <a:t>EE</a:t>
                </a:r>
              </a:p>
            </p:txBody>
          </p:sp>
          <p:sp>
            <p:nvSpPr>
              <p:cNvPr id="225289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864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0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25600" y="228600"/>
            <a:ext cx="89154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i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The EE or EXP or E key means “times 10 to the…”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505200" y="9906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How to type out 6.02 x 10</a:t>
            </a:r>
            <a:r>
              <a:rPr lang="en-US" sz="2800" baseline="300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23</a:t>
            </a: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:</a:t>
            </a:r>
            <a:endParaRPr lang="en-US" sz="2800">
              <a:solidFill>
                <a:srgbClr val="000000"/>
              </a:solidFill>
              <a:latin typeface="OCR-A BT" charset="2"/>
              <a:ea typeface="Times New Roman" pitchFamily="18" charset="0"/>
              <a:cs typeface="Arial Unicode MS" pitchFamily="34" charset="-128"/>
            </a:endParaRPr>
          </a:p>
        </p:txBody>
      </p:sp>
      <p:grpSp>
        <p:nvGrpSpPr>
          <p:cNvPr id="226308" name="Group 4"/>
          <p:cNvGrpSpPr>
            <a:grpSpLocks/>
          </p:cNvGrpSpPr>
          <p:nvPr/>
        </p:nvGrpSpPr>
        <p:grpSpPr bwMode="auto">
          <a:xfrm>
            <a:off x="3200400" y="1752600"/>
            <a:ext cx="5715000" cy="762000"/>
            <a:chOff x="1152" y="1440"/>
            <a:chExt cx="3600" cy="480"/>
          </a:xfrm>
        </p:grpSpPr>
        <p:grpSp>
          <p:nvGrpSpPr>
            <p:cNvPr id="226309" name="Group 5"/>
            <p:cNvGrpSpPr>
              <a:grpSpLocks/>
            </p:cNvGrpSpPr>
            <p:nvPr/>
          </p:nvGrpSpPr>
          <p:grpSpPr bwMode="auto">
            <a:xfrm>
              <a:off x="1152" y="1440"/>
              <a:ext cx="432" cy="384"/>
              <a:chOff x="2640" y="2208"/>
              <a:chExt cx="432" cy="384"/>
            </a:xfrm>
          </p:grpSpPr>
          <p:sp>
            <p:nvSpPr>
              <p:cNvPr id="226310" name="Rectangle 6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6</a:t>
                </a:r>
              </a:p>
            </p:txBody>
          </p:sp>
          <p:sp>
            <p:nvSpPr>
              <p:cNvPr id="226311" name="Rectangle 7"/>
              <p:cNvSpPr>
                <a:spLocks noChangeArrowheads="1"/>
              </p:cNvSpPr>
              <p:nvPr/>
            </p:nvSpPr>
            <p:spPr bwMode="auto">
              <a:xfrm>
                <a:off x="2640" y="220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12" name="Group 8"/>
            <p:cNvGrpSpPr>
              <a:grpSpLocks/>
            </p:cNvGrpSpPr>
            <p:nvPr/>
          </p:nvGrpSpPr>
          <p:grpSpPr bwMode="auto">
            <a:xfrm>
              <a:off x="3264" y="1440"/>
              <a:ext cx="576" cy="384"/>
              <a:chOff x="672" y="2976"/>
              <a:chExt cx="576" cy="384"/>
            </a:xfrm>
          </p:grpSpPr>
          <p:sp>
            <p:nvSpPr>
              <p:cNvPr id="226313" name="Rectangle 9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57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EE</a:t>
                </a:r>
              </a:p>
            </p:txBody>
          </p:sp>
          <p:sp>
            <p:nvSpPr>
              <p:cNvPr id="226314" name="Rectangle 10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15" name="Group 11"/>
            <p:cNvGrpSpPr>
              <a:grpSpLocks/>
            </p:cNvGrpSpPr>
            <p:nvPr/>
          </p:nvGrpSpPr>
          <p:grpSpPr bwMode="auto">
            <a:xfrm>
              <a:off x="1680" y="1440"/>
              <a:ext cx="432" cy="480"/>
              <a:chOff x="2736" y="3504"/>
              <a:chExt cx="432" cy="480"/>
            </a:xfrm>
          </p:grpSpPr>
          <p:sp>
            <p:nvSpPr>
              <p:cNvPr id="226316" name="Rectangle 12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 baseline="300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.</a:t>
                </a:r>
              </a:p>
            </p:txBody>
          </p:sp>
          <p:sp>
            <p:nvSpPr>
              <p:cNvPr id="226317" name="Rectangle 13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18" name="Group 14"/>
            <p:cNvGrpSpPr>
              <a:grpSpLocks/>
            </p:cNvGrpSpPr>
            <p:nvPr/>
          </p:nvGrpSpPr>
          <p:grpSpPr bwMode="auto">
            <a:xfrm>
              <a:off x="2208" y="1440"/>
              <a:ext cx="432" cy="384"/>
              <a:chOff x="4512" y="2304"/>
              <a:chExt cx="432" cy="384"/>
            </a:xfrm>
          </p:grpSpPr>
          <p:sp>
            <p:nvSpPr>
              <p:cNvPr id="226319" name="Rectangle 15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0</a:t>
                </a:r>
              </a:p>
            </p:txBody>
          </p:sp>
          <p:sp>
            <p:nvSpPr>
              <p:cNvPr id="226320" name="Rectangle 16"/>
              <p:cNvSpPr>
                <a:spLocks noChangeArrowheads="1"/>
              </p:cNvSpPr>
              <p:nvPr/>
            </p:nvSpPr>
            <p:spPr bwMode="auto">
              <a:xfrm>
                <a:off x="4512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21" name="Group 17"/>
            <p:cNvGrpSpPr>
              <a:grpSpLocks/>
            </p:cNvGrpSpPr>
            <p:nvPr/>
          </p:nvGrpSpPr>
          <p:grpSpPr bwMode="auto">
            <a:xfrm>
              <a:off x="4320" y="1440"/>
              <a:ext cx="432" cy="384"/>
              <a:chOff x="4848" y="3168"/>
              <a:chExt cx="432" cy="384"/>
            </a:xfrm>
          </p:grpSpPr>
          <p:sp>
            <p:nvSpPr>
              <p:cNvPr id="226322" name="Rectangle 18"/>
              <p:cNvSpPr>
                <a:spLocks noChangeArrowheads="1"/>
              </p:cNvSpPr>
              <p:nvPr/>
            </p:nvSpPr>
            <p:spPr bwMode="auto">
              <a:xfrm>
                <a:off x="494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3</a:t>
                </a:r>
              </a:p>
            </p:txBody>
          </p:sp>
          <p:sp>
            <p:nvSpPr>
              <p:cNvPr id="226323" name="Rectangle 19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24" name="Group 20"/>
            <p:cNvGrpSpPr>
              <a:grpSpLocks/>
            </p:cNvGrpSpPr>
            <p:nvPr/>
          </p:nvGrpSpPr>
          <p:grpSpPr bwMode="auto">
            <a:xfrm>
              <a:off x="2736" y="1440"/>
              <a:ext cx="432" cy="384"/>
              <a:chOff x="3888" y="3168"/>
              <a:chExt cx="432" cy="384"/>
            </a:xfrm>
          </p:grpSpPr>
          <p:sp>
            <p:nvSpPr>
              <p:cNvPr id="226325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326" name="Rectangle 22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27" name="Group 23"/>
            <p:cNvGrpSpPr>
              <a:grpSpLocks/>
            </p:cNvGrpSpPr>
            <p:nvPr/>
          </p:nvGrpSpPr>
          <p:grpSpPr bwMode="auto">
            <a:xfrm>
              <a:off x="3792" y="1440"/>
              <a:ext cx="432" cy="384"/>
              <a:chOff x="3888" y="3168"/>
              <a:chExt cx="432" cy="384"/>
            </a:xfrm>
          </p:grpSpPr>
          <p:sp>
            <p:nvSpPr>
              <p:cNvPr id="226328" name="Rectangle 24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329" name="Rectangle 25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6330" name="Group 26"/>
          <p:cNvGrpSpPr>
            <a:grpSpLocks/>
          </p:cNvGrpSpPr>
          <p:nvPr/>
        </p:nvGrpSpPr>
        <p:grpSpPr bwMode="auto">
          <a:xfrm>
            <a:off x="3200400" y="3124200"/>
            <a:ext cx="5715000" cy="762000"/>
            <a:chOff x="1152" y="2400"/>
            <a:chExt cx="3600" cy="480"/>
          </a:xfrm>
        </p:grpSpPr>
        <p:grpSp>
          <p:nvGrpSpPr>
            <p:cNvPr id="226331" name="Group 27"/>
            <p:cNvGrpSpPr>
              <a:grpSpLocks/>
            </p:cNvGrpSpPr>
            <p:nvPr/>
          </p:nvGrpSpPr>
          <p:grpSpPr bwMode="auto">
            <a:xfrm>
              <a:off x="1152" y="2400"/>
              <a:ext cx="432" cy="384"/>
              <a:chOff x="2640" y="2208"/>
              <a:chExt cx="432" cy="384"/>
            </a:xfrm>
          </p:grpSpPr>
          <p:sp>
            <p:nvSpPr>
              <p:cNvPr id="226332" name="Rectangle 28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6</a:t>
                </a:r>
              </a:p>
            </p:txBody>
          </p:sp>
          <p:sp>
            <p:nvSpPr>
              <p:cNvPr id="226333" name="Rectangle 29"/>
              <p:cNvSpPr>
                <a:spLocks noChangeArrowheads="1"/>
              </p:cNvSpPr>
              <p:nvPr/>
            </p:nvSpPr>
            <p:spPr bwMode="auto">
              <a:xfrm>
                <a:off x="2640" y="220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34" name="Group 30"/>
            <p:cNvGrpSpPr>
              <a:grpSpLocks/>
            </p:cNvGrpSpPr>
            <p:nvPr/>
          </p:nvGrpSpPr>
          <p:grpSpPr bwMode="auto">
            <a:xfrm>
              <a:off x="3264" y="2400"/>
              <a:ext cx="576" cy="384"/>
              <a:chOff x="672" y="2976"/>
              <a:chExt cx="576" cy="384"/>
            </a:xfrm>
          </p:grpSpPr>
          <p:sp>
            <p:nvSpPr>
              <p:cNvPr id="226335" name="Rectangle 31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57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y </a:t>
                </a:r>
                <a:r>
                  <a:rPr lang="en-US" sz="2800" baseline="300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226336" name="Rectangle 3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37" name="Group 33"/>
            <p:cNvGrpSpPr>
              <a:grpSpLocks/>
            </p:cNvGrpSpPr>
            <p:nvPr/>
          </p:nvGrpSpPr>
          <p:grpSpPr bwMode="auto">
            <a:xfrm>
              <a:off x="1680" y="2400"/>
              <a:ext cx="432" cy="480"/>
              <a:chOff x="2736" y="3504"/>
              <a:chExt cx="432" cy="480"/>
            </a:xfrm>
          </p:grpSpPr>
          <p:sp>
            <p:nvSpPr>
              <p:cNvPr id="226338" name="Rectangle 34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 baseline="300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.</a:t>
                </a:r>
              </a:p>
            </p:txBody>
          </p:sp>
          <p:sp>
            <p:nvSpPr>
              <p:cNvPr id="226339" name="Rectangle 35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40" name="Group 36"/>
            <p:cNvGrpSpPr>
              <a:grpSpLocks/>
            </p:cNvGrpSpPr>
            <p:nvPr/>
          </p:nvGrpSpPr>
          <p:grpSpPr bwMode="auto">
            <a:xfrm>
              <a:off x="2208" y="2400"/>
              <a:ext cx="432" cy="384"/>
              <a:chOff x="4512" y="2304"/>
              <a:chExt cx="432" cy="384"/>
            </a:xfrm>
          </p:grpSpPr>
          <p:sp>
            <p:nvSpPr>
              <p:cNvPr id="226341" name="Rectangle 37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0</a:t>
                </a:r>
              </a:p>
            </p:txBody>
          </p:sp>
          <p:sp>
            <p:nvSpPr>
              <p:cNvPr id="226342" name="Rectangle 38"/>
              <p:cNvSpPr>
                <a:spLocks noChangeArrowheads="1"/>
              </p:cNvSpPr>
              <p:nvPr/>
            </p:nvSpPr>
            <p:spPr bwMode="auto">
              <a:xfrm>
                <a:off x="4512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43" name="Group 39"/>
            <p:cNvGrpSpPr>
              <a:grpSpLocks/>
            </p:cNvGrpSpPr>
            <p:nvPr/>
          </p:nvGrpSpPr>
          <p:grpSpPr bwMode="auto">
            <a:xfrm>
              <a:off x="4320" y="2400"/>
              <a:ext cx="432" cy="384"/>
              <a:chOff x="4848" y="3168"/>
              <a:chExt cx="432" cy="384"/>
            </a:xfrm>
          </p:grpSpPr>
          <p:sp>
            <p:nvSpPr>
              <p:cNvPr id="226344" name="Rectangle 40"/>
              <p:cNvSpPr>
                <a:spLocks noChangeArrowheads="1"/>
              </p:cNvSpPr>
              <p:nvPr/>
            </p:nvSpPr>
            <p:spPr bwMode="auto">
              <a:xfrm>
                <a:off x="494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3</a:t>
                </a:r>
              </a:p>
            </p:txBody>
          </p:sp>
          <p:sp>
            <p:nvSpPr>
              <p:cNvPr id="226345" name="Rectangle 41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46" name="Group 42"/>
            <p:cNvGrpSpPr>
              <a:grpSpLocks/>
            </p:cNvGrpSpPr>
            <p:nvPr/>
          </p:nvGrpSpPr>
          <p:grpSpPr bwMode="auto">
            <a:xfrm>
              <a:off x="2736" y="2400"/>
              <a:ext cx="432" cy="384"/>
              <a:chOff x="3888" y="3168"/>
              <a:chExt cx="432" cy="384"/>
            </a:xfrm>
          </p:grpSpPr>
          <p:sp>
            <p:nvSpPr>
              <p:cNvPr id="226347" name="Rectangle 43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348" name="Rectangle 44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49" name="Group 45"/>
            <p:cNvGrpSpPr>
              <a:grpSpLocks/>
            </p:cNvGrpSpPr>
            <p:nvPr/>
          </p:nvGrpSpPr>
          <p:grpSpPr bwMode="auto">
            <a:xfrm>
              <a:off x="3792" y="2400"/>
              <a:ext cx="432" cy="384"/>
              <a:chOff x="3888" y="3168"/>
              <a:chExt cx="432" cy="384"/>
            </a:xfrm>
          </p:grpSpPr>
          <p:sp>
            <p:nvSpPr>
              <p:cNvPr id="226350" name="Rectangle 46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351" name="Rectangle 47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6352" name="Group 48"/>
          <p:cNvGrpSpPr>
            <a:grpSpLocks/>
          </p:cNvGrpSpPr>
          <p:nvPr/>
        </p:nvGrpSpPr>
        <p:grpSpPr bwMode="auto">
          <a:xfrm>
            <a:off x="1981200" y="4495800"/>
            <a:ext cx="8229600" cy="838200"/>
            <a:chOff x="288" y="2880"/>
            <a:chExt cx="5184" cy="528"/>
          </a:xfrm>
        </p:grpSpPr>
        <p:grpSp>
          <p:nvGrpSpPr>
            <p:cNvPr id="226353" name="Group 49"/>
            <p:cNvGrpSpPr>
              <a:grpSpLocks/>
            </p:cNvGrpSpPr>
            <p:nvPr/>
          </p:nvGrpSpPr>
          <p:grpSpPr bwMode="auto">
            <a:xfrm>
              <a:off x="2400" y="2880"/>
              <a:ext cx="432" cy="384"/>
              <a:chOff x="2832" y="2784"/>
              <a:chExt cx="432" cy="384"/>
            </a:xfrm>
          </p:grpSpPr>
          <p:sp>
            <p:nvSpPr>
              <p:cNvPr id="226354" name="Rectangle 50"/>
              <p:cNvSpPr>
                <a:spLocks noChangeArrowheads="1"/>
              </p:cNvSpPr>
              <p:nvPr/>
            </p:nvSpPr>
            <p:spPr bwMode="auto">
              <a:xfrm>
                <a:off x="2832" y="2832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5" name="Rectangle 51"/>
              <p:cNvSpPr>
                <a:spLocks noChangeArrowheads="1"/>
              </p:cNvSpPr>
              <p:nvPr/>
            </p:nvSpPr>
            <p:spPr bwMode="auto">
              <a:xfrm>
                <a:off x="2928" y="278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226356" name="Group 52"/>
            <p:cNvGrpSpPr>
              <a:grpSpLocks/>
            </p:cNvGrpSpPr>
            <p:nvPr/>
          </p:nvGrpSpPr>
          <p:grpSpPr bwMode="auto">
            <a:xfrm>
              <a:off x="2928" y="2928"/>
              <a:ext cx="432" cy="384"/>
              <a:chOff x="1920" y="2304"/>
              <a:chExt cx="432" cy="384"/>
            </a:xfrm>
          </p:grpSpPr>
          <p:sp>
            <p:nvSpPr>
              <p:cNvPr id="226357" name="Rectangle 53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1</a:t>
                </a:r>
              </a:p>
            </p:txBody>
          </p:sp>
          <p:sp>
            <p:nvSpPr>
              <p:cNvPr id="226358" name="Rectangle 54"/>
              <p:cNvSpPr>
                <a:spLocks noChangeArrowheads="1"/>
              </p:cNvSpPr>
              <p:nvPr/>
            </p:nvSpPr>
            <p:spPr bwMode="auto">
              <a:xfrm>
                <a:off x="1920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59" name="Group 55"/>
            <p:cNvGrpSpPr>
              <a:grpSpLocks/>
            </p:cNvGrpSpPr>
            <p:nvPr/>
          </p:nvGrpSpPr>
          <p:grpSpPr bwMode="auto">
            <a:xfrm>
              <a:off x="288" y="2928"/>
              <a:ext cx="432" cy="384"/>
              <a:chOff x="2640" y="2208"/>
              <a:chExt cx="432" cy="384"/>
            </a:xfrm>
          </p:grpSpPr>
          <p:sp>
            <p:nvSpPr>
              <p:cNvPr id="226360" name="Rectangle 56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6</a:t>
                </a:r>
              </a:p>
            </p:txBody>
          </p:sp>
          <p:sp>
            <p:nvSpPr>
              <p:cNvPr id="226361" name="Rectangle 57"/>
              <p:cNvSpPr>
                <a:spLocks noChangeArrowheads="1"/>
              </p:cNvSpPr>
              <p:nvPr/>
            </p:nvSpPr>
            <p:spPr bwMode="auto">
              <a:xfrm>
                <a:off x="2640" y="220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62" name="Group 58"/>
            <p:cNvGrpSpPr>
              <a:grpSpLocks/>
            </p:cNvGrpSpPr>
            <p:nvPr/>
          </p:nvGrpSpPr>
          <p:grpSpPr bwMode="auto">
            <a:xfrm>
              <a:off x="816" y="2928"/>
              <a:ext cx="432" cy="480"/>
              <a:chOff x="2736" y="3504"/>
              <a:chExt cx="432" cy="480"/>
            </a:xfrm>
          </p:grpSpPr>
          <p:sp>
            <p:nvSpPr>
              <p:cNvPr id="226363" name="Rectangle 59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 baseline="300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.</a:t>
                </a:r>
              </a:p>
            </p:txBody>
          </p:sp>
          <p:sp>
            <p:nvSpPr>
              <p:cNvPr id="226364" name="Rectangle 60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65" name="Group 61"/>
            <p:cNvGrpSpPr>
              <a:grpSpLocks/>
            </p:cNvGrpSpPr>
            <p:nvPr/>
          </p:nvGrpSpPr>
          <p:grpSpPr bwMode="auto">
            <a:xfrm>
              <a:off x="1344" y="2928"/>
              <a:ext cx="432" cy="384"/>
              <a:chOff x="4512" y="2304"/>
              <a:chExt cx="432" cy="384"/>
            </a:xfrm>
          </p:grpSpPr>
          <p:sp>
            <p:nvSpPr>
              <p:cNvPr id="226366" name="Rectangle 62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0</a:t>
                </a:r>
              </a:p>
            </p:txBody>
          </p:sp>
          <p:sp>
            <p:nvSpPr>
              <p:cNvPr id="226367" name="Rectangle 63"/>
              <p:cNvSpPr>
                <a:spLocks noChangeArrowheads="1"/>
              </p:cNvSpPr>
              <p:nvPr/>
            </p:nvSpPr>
            <p:spPr bwMode="auto">
              <a:xfrm>
                <a:off x="4512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68" name="Group 64"/>
            <p:cNvGrpSpPr>
              <a:grpSpLocks/>
            </p:cNvGrpSpPr>
            <p:nvPr/>
          </p:nvGrpSpPr>
          <p:grpSpPr bwMode="auto">
            <a:xfrm>
              <a:off x="1872" y="2928"/>
              <a:ext cx="432" cy="384"/>
              <a:chOff x="3888" y="3168"/>
              <a:chExt cx="432" cy="384"/>
            </a:xfrm>
          </p:grpSpPr>
          <p:sp>
            <p:nvSpPr>
              <p:cNvPr id="226369" name="Rectangle 65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370" name="Rectangle 66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71" name="Group 67"/>
            <p:cNvGrpSpPr>
              <a:grpSpLocks/>
            </p:cNvGrpSpPr>
            <p:nvPr/>
          </p:nvGrpSpPr>
          <p:grpSpPr bwMode="auto">
            <a:xfrm>
              <a:off x="3984" y="2928"/>
              <a:ext cx="576" cy="384"/>
              <a:chOff x="672" y="2976"/>
              <a:chExt cx="576" cy="384"/>
            </a:xfrm>
          </p:grpSpPr>
          <p:sp>
            <p:nvSpPr>
              <p:cNvPr id="226372" name="Rectangle 68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57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EE</a:t>
                </a:r>
              </a:p>
            </p:txBody>
          </p:sp>
          <p:sp>
            <p:nvSpPr>
              <p:cNvPr id="226373" name="Rectangle 69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74" name="Group 70"/>
            <p:cNvGrpSpPr>
              <a:grpSpLocks/>
            </p:cNvGrpSpPr>
            <p:nvPr/>
          </p:nvGrpSpPr>
          <p:grpSpPr bwMode="auto">
            <a:xfrm>
              <a:off x="5040" y="2928"/>
              <a:ext cx="432" cy="384"/>
              <a:chOff x="4848" y="3168"/>
              <a:chExt cx="432" cy="384"/>
            </a:xfrm>
          </p:grpSpPr>
          <p:sp>
            <p:nvSpPr>
              <p:cNvPr id="226375" name="Rectangle 71"/>
              <p:cNvSpPr>
                <a:spLocks noChangeArrowheads="1"/>
              </p:cNvSpPr>
              <p:nvPr/>
            </p:nvSpPr>
            <p:spPr bwMode="auto">
              <a:xfrm>
                <a:off x="494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3</a:t>
                </a:r>
              </a:p>
            </p:txBody>
          </p:sp>
          <p:sp>
            <p:nvSpPr>
              <p:cNvPr id="226376" name="Rectangle 72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77" name="Group 73"/>
            <p:cNvGrpSpPr>
              <a:grpSpLocks/>
            </p:cNvGrpSpPr>
            <p:nvPr/>
          </p:nvGrpSpPr>
          <p:grpSpPr bwMode="auto">
            <a:xfrm>
              <a:off x="4512" y="2928"/>
              <a:ext cx="432" cy="384"/>
              <a:chOff x="3888" y="3168"/>
              <a:chExt cx="432" cy="384"/>
            </a:xfrm>
          </p:grpSpPr>
          <p:sp>
            <p:nvSpPr>
              <p:cNvPr id="226378" name="Rectangle 74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379" name="Rectangle 75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80" name="Group 76"/>
            <p:cNvGrpSpPr>
              <a:grpSpLocks/>
            </p:cNvGrpSpPr>
            <p:nvPr/>
          </p:nvGrpSpPr>
          <p:grpSpPr bwMode="auto">
            <a:xfrm>
              <a:off x="3456" y="2928"/>
              <a:ext cx="432" cy="384"/>
              <a:chOff x="4512" y="2304"/>
              <a:chExt cx="432" cy="384"/>
            </a:xfrm>
          </p:grpSpPr>
          <p:sp>
            <p:nvSpPr>
              <p:cNvPr id="226381" name="Rectangle 77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0</a:t>
                </a:r>
              </a:p>
            </p:txBody>
          </p:sp>
          <p:sp>
            <p:nvSpPr>
              <p:cNvPr id="226382" name="Rectangle 78"/>
              <p:cNvSpPr>
                <a:spLocks noChangeArrowheads="1"/>
              </p:cNvSpPr>
              <p:nvPr/>
            </p:nvSpPr>
            <p:spPr bwMode="auto">
              <a:xfrm>
                <a:off x="4512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6383" name="Group 79"/>
          <p:cNvGrpSpPr>
            <a:grpSpLocks/>
          </p:cNvGrpSpPr>
          <p:nvPr/>
        </p:nvGrpSpPr>
        <p:grpSpPr bwMode="auto">
          <a:xfrm>
            <a:off x="1981200" y="5791200"/>
            <a:ext cx="8229600" cy="838200"/>
            <a:chOff x="288" y="3408"/>
            <a:chExt cx="5184" cy="528"/>
          </a:xfrm>
        </p:grpSpPr>
        <p:grpSp>
          <p:nvGrpSpPr>
            <p:cNvPr id="226384" name="Group 80"/>
            <p:cNvGrpSpPr>
              <a:grpSpLocks/>
            </p:cNvGrpSpPr>
            <p:nvPr/>
          </p:nvGrpSpPr>
          <p:grpSpPr bwMode="auto">
            <a:xfrm>
              <a:off x="3984" y="3456"/>
              <a:ext cx="576" cy="384"/>
              <a:chOff x="672" y="2976"/>
              <a:chExt cx="576" cy="384"/>
            </a:xfrm>
          </p:grpSpPr>
          <p:sp>
            <p:nvSpPr>
              <p:cNvPr id="226385" name="Rectangle 81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57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y </a:t>
                </a:r>
                <a:r>
                  <a:rPr lang="en-US" sz="2800" baseline="300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226386" name="Rectangle 8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87" name="Group 83"/>
            <p:cNvGrpSpPr>
              <a:grpSpLocks/>
            </p:cNvGrpSpPr>
            <p:nvPr/>
          </p:nvGrpSpPr>
          <p:grpSpPr bwMode="auto">
            <a:xfrm>
              <a:off x="5040" y="3456"/>
              <a:ext cx="432" cy="384"/>
              <a:chOff x="4848" y="3168"/>
              <a:chExt cx="432" cy="384"/>
            </a:xfrm>
          </p:grpSpPr>
          <p:sp>
            <p:nvSpPr>
              <p:cNvPr id="226388" name="Rectangle 84"/>
              <p:cNvSpPr>
                <a:spLocks noChangeArrowheads="1"/>
              </p:cNvSpPr>
              <p:nvPr/>
            </p:nvSpPr>
            <p:spPr bwMode="auto">
              <a:xfrm>
                <a:off x="494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3</a:t>
                </a:r>
              </a:p>
            </p:txBody>
          </p:sp>
          <p:sp>
            <p:nvSpPr>
              <p:cNvPr id="226389" name="Rectangle 85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90" name="Group 86"/>
            <p:cNvGrpSpPr>
              <a:grpSpLocks/>
            </p:cNvGrpSpPr>
            <p:nvPr/>
          </p:nvGrpSpPr>
          <p:grpSpPr bwMode="auto">
            <a:xfrm>
              <a:off x="4512" y="3456"/>
              <a:ext cx="432" cy="384"/>
              <a:chOff x="3888" y="3168"/>
              <a:chExt cx="432" cy="384"/>
            </a:xfrm>
          </p:grpSpPr>
          <p:sp>
            <p:nvSpPr>
              <p:cNvPr id="226391" name="Rectangle 87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392" name="Rectangle 88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93" name="Group 89"/>
            <p:cNvGrpSpPr>
              <a:grpSpLocks/>
            </p:cNvGrpSpPr>
            <p:nvPr/>
          </p:nvGrpSpPr>
          <p:grpSpPr bwMode="auto">
            <a:xfrm>
              <a:off x="2400" y="3408"/>
              <a:ext cx="432" cy="384"/>
              <a:chOff x="2832" y="2784"/>
              <a:chExt cx="432" cy="384"/>
            </a:xfrm>
          </p:grpSpPr>
          <p:sp>
            <p:nvSpPr>
              <p:cNvPr id="226394" name="Rectangle 90"/>
              <p:cNvSpPr>
                <a:spLocks noChangeArrowheads="1"/>
              </p:cNvSpPr>
              <p:nvPr/>
            </p:nvSpPr>
            <p:spPr bwMode="auto">
              <a:xfrm>
                <a:off x="2832" y="2832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95" name="Rectangle 91"/>
              <p:cNvSpPr>
                <a:spLocks noChangeArrowheads="1"/>
              </p:cNvSpPr>
              <p:nvPr/>
            </p:nvSpPr>
            <p:spPr bwMode="auto">
              <a:xfrm>
                <a:off x="2928" y="278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32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226396" name="Group 92"/>
            <p:cNvGrpSpPr>
              <a:grpSpLocks/>
            </p:cNvGrpSpPr>
            <p:nvPr/>
          </p:nvGrpSpPr>
          <p:grpSpPr bwMode="auto">
            <a:xfrm>
              <a:off x="2928" y="3456"/>
              <a:ext cx="432" cy="384"/>
              <a:chOff x="1920" y="2304"/>
              <a:chExt cx="432" cy="384"/>
            </a:xfrm>
          </p:grpSpPr>
          <p:sp>
            <p:nvSpPr>
              <p:cNvPr id="226397" name="Rectangle 93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1</a:t>
                </a:r>
              </a:p>
            </p:txBody>
          </p:sp>
          <p:sp>
            <p:nvSpPr>
              <p:cNvPr id="226398" name="Rectangle 94"/>
              <p:cNvSpPr>
                <a:spLocks noChangeArrowheads="1"/>
              </p:cNvSpPr>
              <p:nvPr/>
            </p:nvSpPr>
            <p:spPr bwMode="auto">
              <a:xfrm>
                <a:off x="1920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99" name="Group 95"/>
            <p:cNvGrpSpPr>
              <a:grpSpLocks/>
            </p:cNvGrpSpPr>
            <p:nvPr/>
          </p:nvGrpSpPr>
          <p:grpSpPr bwMode="auto">
            <a:xfrm>
              <a:off x="288" y="3456"/>
              <a:ext cx="432" cy="384"/>
              <a:chOff x="2640" y="2208"/>
              <a:chExt cx="432" cy="384"/>
            </a:xfrm>
          </p:grpSpPr>
          <p:sp>
            <p:nvSpPr>
              <p:cNvPr id="226400" name="Rectangle 96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6</a:t>
                </a:r>
              </a:p>
            </p:txBody>
          </p:sp>
          <p:sp>
            <p:nvSpPr>
              <p:cNvPr id="226401" name="Rectangle 97"/>
              <p:cNvSpPr>
                <a:spLocks noChangeArrowheads="1"/>
              </p:cNvSpPr>
              <p:nvPr/>
            </p:nvSpPr>
            <p:spPr bwMode="auto">
              <a:xfrm>
                <a:off x="2640" y="220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02" name="Group 98"/>
            <p:cNvGrpSpPr>
              <a:grpSpLocks/>
            </p:cNvGrpSpPr>
            <p:nvPr/>
          </p:nvGrpSpPr>
          <p:grpSpPr bwMode="auto">
            <a:xfrm>
              <a:off x="816" y="3456"/>
              <a:ext cx="432" cy="480"/>
              <a:chOff x="2736" y="3504"/>
              <a:chExt cx="432" cy="480"/>
            </a:xfrm>
          </p:grpSpPr>
          <p:sp>
            <p:nvSpPr>
              <p:cNvPr id="226403" name="Rectangle 99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 baseline="300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.</a:t>
                </a:r>
              </a:p>
            </p:txBody>
          </p:sp>
          <p:sp>
            <p:nvSpPr>
              <p:cNvPr id="226404" name="Rectangle 100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05" name="Group 101"/>
            <p:cNvGrpSpPr>
              <a:grpSpLocks/>
            </p:cNvGrpSpPr>
            <p:nvPr/>
          </p:nvGrpSpPr>
          <p:grpSpPr bwMode="auto">
            <a:xfrm>
              <a:off x="1344" y="3456"/>
              <a:ext cx="432" cy="384"/>
              <a:chOff x="4512" y="2304"/>
              <a:chExt cx="432" cy="384"/>
            </a:xfrm>
          </p:grpSpPr>
          <p:sp>
            <p:nvSpPr>
              <p:cNvPr id="226406" name="Rectangle 102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0</a:t>
                </a:r>
              </a:p>
            </p:txBody>
          </p:sp>
          <p:sp>
            <p:nvSpPr>
              <p:cNvPr id="226407" name="Rectangle 103"/>
              <p:cNvSpPr>
                <a:spLocks noChangeArrowheads="1"/>
              </p:cNvSpPr>
              <p:nvPr/>
            </p:nvSpPr>
            <p:spPr bwMode="auto">
              <a:xfrm>
                <a:off x="4512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08" name="Group 104"/>
            <p:cNvGrpSpPr>
              <a:grpSpLocks/>
            </p:cNvGrpSpPr>
            <p:nvPr/>
          </p:nvGrpSpPr>
          <p:grpSpPr bwMode="auto">
            <a:xfrm>
              <a:off x="1872" y="3456"/>
              <a:ext cx="432" cy="384"/>
              <a:chOff x="3888" y="3168"/>
              <a:chExt cx="432" cy="384"/>
            </a:xfrm>
          </p:grpSpPr>
          <p:sp>
            <p:nvSpPr>
              <p:cNvPr id="226409" name="Rectangle 105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410" name="Rectangle 106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11" name="Group 107"/>
            <p:cNvGrpSpPr>
              <a:grpSpLocks/>
            </p:cNvGrpSpPr>
            <p:nvPr/>
          </p:nvGrpSpPr>
          <p:grpSpPr bwMode="auto">
            <a:xfrm>
              <a:off x="3456" y="3456"/>
              <a:ext cx="432" cy="384"/>
              <a:chOff x="4512" y="2304"/>
              <a:chExt cx="432" cy="384"/>
            </a:xfrm>
          </p:grpSpPr>
          <p:sp>
            <p:nvSpPr>
              <p:cNvPr id="226412" name="Rectangle 108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>
                    <a:solidFill>
                      <a:srgbClr val="000000"/>
                    </a:solidFill>
                    <a:ea typeface="Times New Roman" pitchFamily="18" charset="0"/>
                    <a:cs typeface="Arial Unicode MS" pitchFamily="34" charset="-128"/>
                  </a:rPr>
                  <a:t>0</a:t>
                </a:r>
              </a:p>
            </p:txBody>
          </p:sp>
          <p:sp>
            <p:nvSpPr>
              <p:cNvPr id="226413" name="Rectangle 109"/>
              <p:cNvSpPr>
                <a:spLocks noChangeArrowheads="1"/>
              </p:cNvSpPr>
              <p:nvPr/>
            </p:nvSpPr>
            <p:spPr bwMode="auto">
              <a:xfrm>
                <a:off x="4512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414" name="Rectangle 110"/>
          <p:cNvSpPr>
            <a:spLocks noChangeArrowheads="1"/>
          </p:cNvSpPr>
          <p:nvPr/>
        </p:nvSpPr>
        <p:spPr bwMode="auto">
          <a:xfrm>
            <a:off x="1676400" y="2438400"/>
            <a:ext cx="1785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not…</a:t>
            </a:r>
            <a:endParaRPr lang="en-US" sz="2800">
              <a:solidFill>
                <a:srgbClr val="000000"/>
              </a:solidFill>
              <a:latin typeface="OCR-A BT" charset="2"/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226415" name="Rectangle 111"/>
          <p:cNvSpPr>
            <a:spLocks noChangeArrowheads="1"/>
          </p:cNvSpPr>
          <p:nvPr/>
        </p:nvSpPr>
        <p:spPr bwMode="auto">
          <a:xfrm>
            <a:off x="1905000" y="3886200"/>
            <a:ext cx="388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or…</a:t>
            </a:r>
            <a:endParaRPr lang="en-US" sz="2800">
              <a:solidFill>
                <a:srgbClr val="000000"/>
              </a:solidFill>
              <a:latin typeface="OCR-A BT" charset="2"/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226416" name="Rectangle 112"/>
          <p:cNvSpPr>
            <a:spLocks noChangeArrowheads="1"/>
          </p:cNvSpPr>
          <p:nvPr/>
        </p:nvSpPr>
        <p:spPr bwMode="auto">
          <a:xfrm>
            <a:off x="1828800" y="52578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and not…</a:t>
            </a:r>
            <a:endParaRPr lang="en-US" sz="2800">
              <a:solidFill>
                <a:srgbClr val="000000"/>
              </a:solidFill>
              <a:latin typeface="OCR-A BT" charset="2"/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226417" name="Rectangle 113"/>
          <p:cNvSpPr>
            <a:spLocks noChangeArrowheads="1"/>
          </p:cNvSpPr>
          <p:nvPr/>
        </p:nvSpPr>
        <p:spPr bwMode="auto">
          <a:xfrm>
            <a:off x="1905000" y="3810000"/>
            <a:ext cx="8382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418" name="Rectangle 114"/>
          <p:cNvSpPr>
            <a:spLocks noChangeArrowheads="1"/>
          </p:cNvSpPr>
          <p:nvPr/>
        </p:nvSpPr>
        <p:spPr bwMode="auto">
          <a:xfrm>
            <a:off x="1905000" y="5181600"/>
            <a:ext cx="8382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419" name="Rectangle 115"/>
          <p:cNvSpPr>
            <a:spLocks noChangeArrowheads="1"/>
          </p:cNvSpPr>
          <p:nvPr/>
        </p:nvSpPr>
        <p:spPr bwMode="auto">
          <a:xfrm>
            <a:off x="1905000" y="2438400"/>
            <a:ext cx="8382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420" name="Rectangle 116"/>
          <p:cNvSpPr>
            <a:spLocks noChangeArrowheads="1"/>
          </p:cNvSpPr>
          <p:nvPr/>
        </p:nvSpPr>
        <p:spPr bwMode="auto">
          <a:xfrm>
            <a:off x="3505200" y="9906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How to type out 6.02 x 10</a:t>
            </a:r>
            <a:r>
              <a:rPr lang="en-US" sz="28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23</a:t>
            </a:r>
            <a:r>
              <a:rPr lang="en-US" sz="28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:</a:t>
            </a:r>
            <a:endParaRPr lang="en-US" sz="2800" b="1">
              <a:solidFill>
                <a:srgbClr val="FF0000"/>
              </a:solidFill>
              <a:ea typeface="Times New Roman" pitchFamily="18" charset="0"/>
              <a:cs typeface="Arial Unicode MS" pitchFamily="34" charset="-128"/>
            </a:endParaRPr>
          </a:p>
        </p:txBody>
      </p:sp>
      <p:grpSp>
        <p:nvGrpSpPr>
          <p:cNvPr id="226421" name="Group 117"/>
          <p:cNvGrpSpPr>
            <a:grpSpLocks/>
          </p:cNvGrpSpPr>
          <p:nvPr/>
        </p:nvGrpSpPr>
        <p:grpSpPr bwMode="auto">
          <a:xfrm>
            <a:off x="3200400" y="1752600"/>
            <a:ext cx="5715000" cy="762000"/>
            <a:chOff x="1152" y="1440"/>
            <a:chExt cx="3600" cy="480"/>
          </a:xfrm>
        </p:grpSpPr>
        <p:grpSp>
          <p:nvGrpSpPr>
            <p:cNvPr id="226422" name="Group 118"/>
            <p:cNvGrpSpPr>
              <a:grpSpLocks/>
            </p:cNvGrpSpPr>
            <p:nvPr/>
          </p:nvGrpSpPr>
          <p:grpSpPr bwMode="auto">
            <a:xfrm>
              <a:off x="1152" y="1440"/>
              <a:ext cx="432" cy="384"/>
              <a:chOff x="2640" y="2208"/>
              <a:chExt cx="432" cy="384"/>
            </a:xfrm>
          </p:grpSpPr>
          <p:sp>
            <p:nvSpPr>
              <p:cNvPr id="226423" name="Rectangle 119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>
                    <a:solidFill>
                      <a:srgbClr val="FF0000"/>
                    </a:solidFill>
                    <a:ea typeface="Times New Roman" pitchFamily="18" charset="0"/>
                    <a:cs typeface="Arial Unicode MS" pitchFamily="34" charset="-128"/>
                  </a:rPr>
                  <a:t>6</a:t>
                </a:r>
              </a:p>
            </p:txBody>
          </p:sp>
          <p:sp>
            <p:nvSpPr>
              <p:cNvPr id="226424" name="Rectangle 120"/>
              <p:cNvSpPr>
                <a:spLocks noChangeArrowheads="1"/>
              </p:cNvSpPr>
              <p:nvPr/>
            </p:nvSpPr>
            <p:spPr bwMode="auto">
              <a:xfrm>
                <a:off x="2640" y="220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25" name="Group 121"/>
            <p:cNvGrpSpPr>
              <a:grpSpLocks/>
            </p:cNvGrpSpPr>
            <p:nvPr/>
          </p:nvGrpSpPr>
          <p:grpSpPr bwMode="auto">
            <a:xfrm>
              <a:off x="3264" y="1440"/>
              <a:ext cx="576" cy="384"/>
              <a:chOff x="672" y="2976"/>
              <a:chExt cx="576" cy="384"/>
            </a:xfrm>
          </p:grpSpPr>
          <p:sp>
            <p:nvSpPr>
              <p:cNvPr id="226426" name="Rectangle 12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57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>
                    <a:solidFill>
                      <a:srgbClr val="FF0000"/>
                    </a:solidFill>
                    <a:ea typeface="Times New Roman" pitchFamily="18" charset="0"/>
                    <a:cs typeface="Arial Unicode MS" pitchFamily="34" charset="-128"/>
                  </a:rPr>
                  <a:t>EE</a:t>
                </a:r>
              </a:p>
            </p:txBody>
          </p:sp>
          <p:sp>
            <p:nvSpPr>
              <p:cNvPr id="226427" name="Rectangle 123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28" name="Group 124"/>
            <p:cNvGrpSpPr>
              <a:grpSpLocks/>
            </p:cNvGrpSpPr>
            <p:nvPr/>
          </p:nvGrpSpPr>
          <p:grpSpPr bwMode="auto">
            <a:xfrm>
              <a:off x="1680" y="1440"/>
              <a:ext cx="432" cy="480"/>
              <a:chOff x="2736" y="3504"/>
              <a:chExt cx="432" cy="480"/>
            </a:xfrm>
          </p:grpSpPr>
          <p:sp>
            <p:nvSpPr>
              <p:cNvPr id="226429" name="Rectangle 125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 baseline="30000">
                    <a:solidFill>
                      <a:srgbClr val="FF0000"/>
                    </a:solidFill>
                    <a:ea typeface="Times New Roman" pitchFamily="18" charset="0"/>
                    <a:cs typeface="Arial Unicode MS" pitchFamily="34" charset="-128"/>
                  </a:rPr>
                  <a:t>.</a:t>
                </a:r>
              </a:p>
            </p:txBody>
          </p:sp>
          <p:sp>
            <p:nvSpPr>
              <p:cNvPr id="226430" name="Rectangle 126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31" name="Group 127"/>
            <p:cNvGrpSpPr>
              <a:grpSpLocks/>
            </p:cNvGrpSpPr>
            <p:nvPr/>
          </p:nvGrpSpPr>
          <p:grpSpPr bwMode="auto">
            <a:xfrm>
              <a:off x="2208" y="1440"/>
              <a:ext cx="432" cy="384"/>
              <a:chOff x="4512" y="2304"/>
              <a:chExt cx="432" cy="384"/>
            </a:xfrm>
          </p:grpSpPr>
          <p:sp>
            <p:nvSpPr>
              <p:cNvPr id="226432" name="Rectangle 128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>
                    <a:solidFill>
                      <a:srgbClr val="FF0000"/>
                    </a:solidFill>
                    <a:ea typeface="Times New Roman" pitchFamily="18" charset="0"/>
                    <a:cs typeface="Arial Unicode MS" pitchFamily="34" charset="-128"/>
                  </a:rPr>
                  <a:t>0</a:t>
                </a:r>
              </a:p>
            </p:txBody>
          </p:sp>
          <p:sp>
            <p:nvSpPr>
              <p:cNvPr id="226433" name="Rectangle 129"/>
              <p:cNvSpPr>
                <a:spLocks noChangeArrowheads="1"/>
              </p:cNvSpPr>
              <p:nvPr/>
            </p:nvSpPr>
            <p:spPr bwMode="auto">
              <a:xfrm>
                <a:off x="4512" y="2304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34" name="Group 130"/>
            <p:cNvGrpSpPr>
              <a:grpSpLocks/>
            </p:cNvGrpSpPr>
            <p:nvPr/>
          </p:nvGrpSpPr>
          <p:grpSpPr bwMode="auto">
            <a:xfrm>
              <a:off x="4320" y="1440"/>
              <a:ext cx="432" cy="384"/>
              <a:chOff x="4848" y="3168"/>
              <a:chExt cx="432" cy="384"/>
            </a:xfrm>
          </p:grpSpPr>
          <p:sp>
            <p:nvSpPr>
              <p:cNvPr id="226435" name="Rectangle 131"/>
              <p:cNvSpPr>
                <a:spLocks noChangeArrowheads="1"/>
              </p:cNvSpPr>
              <p:nvPr/>
            </p:nvSpPr>
            <p:spPr bwMode="auto">
              <a:xfrm>
                <a:off x="494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>
                    <a:solidFill>
                      <a:srgbClr val="FF0000"/>
                    </a:solidFill>
                    <a:ea typeface="Times New Roman" pitchFamily="18" charset="0"/>
                    <a:cs typeface="Arial Unicode MS" pitchFamily="34" charset="-128"/>
                  </a:rPr>
                  <a:t>3</a:t>
                </a:r>
              </a:p>
            </p:txBody>
          </p:sp>
          <p:sp>
            <p:nvSpPr>
              <p:cNvPr id="226436" name="Rectangle 132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37" name="Group 133"/>
            <p:cNvGrpSpPr>
              <a:grpSpLocks/>
            </p:cNvGrpSpPr>
            <p:nvPr/>
          </p:nvGrpSpPr>
          <p:grpSpPr bwMode="auto">
            <a:xfrm>
              <a:off x="2736" y="1440"/>
              <a:ext cx="432" cy="384"/>
              <a:chOff x="3888" y="3168"/>
              <a:chExt cx="432" cy="384"/>
            </a:xfrm>
          </p:grpSpPr>
          <p:sp>
            <p:nvSpPr>
              <p:cNvPr id="226438" name="Rectangle 134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>
                    <a:solidFill>
                      <a:srgbClr val="FF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439" name="Rectangle 135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440" name="Group 136"/>
            <p:cNvGrpSpPr>
              <a:grpSpLocks/>
            </p:cNvGrpSpPr>
            <p:nvPr/>
          </p:nvGrpSpPr>
          <p:grpSpPr bwMode="auto">
            <a:xfrm>
              <a:off x="3792" y="1440"/>
              <a:ext cx="432" cy="384"/>
              <a:chOff x="3888" y="3168"/>
              <a:chExt cx="432" cy="384"/>
            </a:xfrm>
          </p:grpSpPr>
          <p:sp>
            <p:nvSpPr>
              <p:cNvPr id="226441" name="Rectangle 137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2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2800" b="1">
                    <a:solidFill>
                      <a:srgbClr val="FF0000"/>
                    </a:solidFill>
                    <a:ea typeface="Times New Roman" pitchFamily="18" charset="0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26442" name="Rectangle 138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4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443" name="Text Box 139"/>
          <p:cNvSpPr txBox="1">
            <a:spLocks noChangeArrowheads="1"/>
          </p:cNvSpPr>
          <p:nvPr/>
        </p:nvSpPr>
        <p:spPr bwMode="auto">
          <a:xfrm>
            <a:off x="8526463" y="2514600"/>
            <a:ext cx="15084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WRONG!</a:t>
            </a:r>
          </a:p>
        </p:txBody>
      </p:sp>
      <p:sp>
        <p:nvSpPr>
          <p:cNvPr id="226444" name="Text Box 140"/>
          <p:cNvSpPr txBox="1">
            <a:spLocks noChangeArrowheads="1"/>
          </p:cNvSpPr>
          <p:nvPr/>
        </p:nvSpPr>
        <p:spPr bwMode="auto">
          <a:xfrm>
            <a:off x="8526463" y="3824288"/>
            <a:ext cx="15084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WRONG!</a:t>
            </a:r>
          </a:p>
        </p:txBody>
      </p:sp>
      <p:sp>
        <p:nvSpPr>
          <p:cNvPr id="226445" name="Text Box 141"/>
          <p:cNvSpPr txBox="1">
            <a:spLocks noChangeArrowheads="1"/>
          </p:cNvSpPr>
          <p:nvPr/>
        </p:nvSpPr>
        <p:spPr bwMode="auto">
          <a:xfrm>
            <a:off x="7252478" y="5272088"/>
            <a:ext cx="29662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/>
              <a:t>TOO MUCH WORK.</a:t>
            </a:r>
          </a:p>
        </p:txBody>
      </p:sp>
      <p:sp>
        <p:nvSpPr>
          <p:cNvPr id="226446" name="Rectangle 142"/>
          <p:cNvSpPr>
            <a:spLocks noChangeArrowheads="1"/>
          </p:cNvSpPr>
          <p:nvPr/>
        </p:nvSpPr>
        <p:spPr bwMode="auto">
          <a:xfrm>
            <a:off x="3048000" y="990600"/>
            <a:ext cx="6019800" cy="1447800"/>
          </a:xfrm>
          <a:prstGeom prst="rect">
            <a:avLst/>
          </a:prstGeom>
          <a:solidFill>
            <a:srgbClr val="FFFF00">
              <a:alpha val="21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4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2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2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2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4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2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22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2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414" grpId="0"/>
      <p:bldP spid="226415" grpId="0"/>
      <p:bldP spid="226416" grpId="0"/>
      <p:bldP spid="226417" grpId="0" animBg="1"/>
      <p:bldP spid="226418" grpId="0" animBg="1"/>
      <p:bldP spid="226419" grpId="0" animBg="1"/>
      <p:bldP spid="226420" grpId="0"/>
      <p:bldP spid="226443" grpId="0"/>
      <p:bldP spid="226444" grpId="0"/>
      <p:bldP spid="226445" grpId="0"/>
      <p:bldP spid="2264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220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OCR-A BT</vt:lpstr>
      <vt:lpstr>Times New Roman</vt:lpstr>
      <vt:lpstr>Office Theme</vt:lpstr>
      <vt:lpstr>Equation</vt:lpstr>
      <vt:lpstr>Essential Math of Biology</vt:lpstr>
      <vt:lpstr>SI Prefixes</vt:lpstr>
      <vt:lpstr>PowerPoint Presentation</vt:lpstr>
      <vt:lpstr>PowerPoint Presentation</vt:lpstr>
      <vt:lpstr>PowerPoint Presentation</vt:lpstr>
      <vt:lpstr>Scientific Notation</vt:lpstr>
      <vt:lpstr>PowerPoint Presentation</vt:lpstr>
      <vt:lpstr>Using the Exponent Key</vt:lpstr>
      <vt:lpstr>PowerPoint Presentation</vt:lpstr>
      <vt:lpstr>Bored?  Knowing how to use your calculator correctly might save you someday…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Math of Biology</dc:title>
  <dc:creator>Bodhi Stone</dc:creator>
  <cp:lastModifiedBy>Bodhi Stone</cp:lastModifiedBy>
  <cp:revision>4</cp:revision>
  <dcterms:created xsi:type="dcterms:W3CDTF">2017-08-14T01:41:27Z</dcterms:created>
  <dcterms:modified xsi:type="dcterms:W3CDTF">2017-08-14T01:57:06Z</dcterms:modified>
</cp:coreProperties>
</file>